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8" r:id="rId2"/>
    <p:sldId id="261" r:id="rId3"/>
    <p:sldId id="267" r:id="rId4"/>
    <p:sldId id="278" r:id="rId5"/>
    <p:sldId id="277" r:id="rId6"/>
    <p:sldId id="268" r:id="rId7"/>
    <p:sldId id="276" r:id="rId8"/>
    <p:sldId id="275" r:id="rId9"/>
    <p:sldId id="274" r:id="rId10"/>
    <p:sldId id="272" r:id="rId11"/>
    <p:sldId id="279" r:id="rId12"/>
    <p:sldId id="280" r:id="rId13"/>
    <p:sldId id="271" r:id="rId14"/>
    <p:sldId id="270" r:id="rId15"/>
    <p:sldId id="281" r:id="rId16"/>
    <p:sldId id="282" r:id="rId17"/>
    <p:sldId id="284" r:id="rId18"/>
    <p:sldId id="269" r:id="rId19"/>
    <p:sldId id="266"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8D"/>
    <a:srgbClr val="595149"/>
    <a:srgbClr val="F1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2" autoAdjust="0"/>
    <p:restoredTop sz="67098" autoAdjust="0"/>
  </p:normalViewPr>
  <p:slideViewPr>
    <p:cSldViewPr snapToGrid="0">
      <p:cViewPr varScale="1">
        <p:scale>
          <a:sx n="76" d="100"/>
          <a:sy n="76" d="100"/>
        </p:scale>
        <p:origin x="19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0855C-8892-40B2-9397-F9CAF2AD0F8C}" type="datetimeFigureOut">
              <a:rPr lang="zh-TW" altLang="en-US" smtClean="0"/>
              <a:t>2021/12/2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BD1A5-2341-4F76-A694-811C7F2465CC}" type="slidenum">
              <a:rPr lang="zh-TW" altLang="en-US" smtClean="0"/>
              <a:t>‹#›</a:t>
            </a:fld>
            <a:endParaRPr lang="zh-TW" altLang="en-US"/>
          </a:p>
        </p:txBody>
      </p:sp>
    </p:spTree>
    <p:extLst>
      <p:ext uri="{BB962C8B-B14F-4D97-AF65-F5344CB8AC3E}">
        <p14:creationId xmlns:p14="http://schemas.microsoft.com/office/powerpoint/2010/main" val="994269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相對較少的研究調查了一般自我報告的駕駛員行為的社會期望反應問題，並且確實存在一些缺點。</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2</a:t>
            </a:fld>
            <a:endParaRPr lang="zh-TW" altLang="en-US"/>
          </a:p>
        </p:txBody>
      </p:sp>
    </p:spTree>
    <p:extLst>
      <p:ext uri="{BB962C8B-B14F-4D97-AF65-F5344CB8AC3E}">
        <p14:creationId xmlns:p14="http://schemas.microsoft.com/office/powerpoint/2010/main" val="248868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印像管理分數高於私人環境</a:t>
            </a:r>
            <a:endParaRPr lang="en-US" altLang="zh-TW" dirty="0"/>
          </a:p>
          <a:p>
            <a:r>
              <a:rPr lang="zh-TW" altLang="en-US" sz="1200" b="0" i="0" kern="1200" dirty="0">
                <a:solidFill>
                  <a:schemeClr val="tx1"/>
                </a:solidFill>
                <a:effectLst/>
                <a:latin typeface="+mn-lt"/>
                <a:ea typeface="+mn-ea"/>
                <a:cs typeface="+mn-cs"/>
              </a:rPr>
              <a:t>自欺欺人的分數在公共場合也更高</a:t>
            </a:r>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14</a:t>
            </a:fld>
            <a:endParaRPr lang="zh-TW" altLang="en-US"/>
          </a:p>
        </p:txBody>
      </p:sp>
    </p:spTree>
    <p:extLst>
      <p:ext uri="{BB962C8B-B14F-4D97-AF65-F5344CB8AC3E}">
        <p14:creationId xmlns:p14="http://schemas.microsoft.com/office/powerpoint/2010/main" val="398829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t>使用 </a:t>
            </a:r>
            <a:r>
              <a:rPr lang="en-US" altLang="zh-TW" dirty="0"/>
              <a:t>Bonferroni </a:t>
            </a:r>
            <a:r>
              <a:rPr lang="zh-TW" altLang="en-US" dirty="0"/>
              <a:t>校正 </a:t>
            </a:r>
            <a:r>
              <a:rPr lang="en-US" altLang="zh-TW" dirty="0"/>
              <a:t>(.05/25  =  .002)</a:t>
            </a:r>
            <a:r>
              <a:rPr lang="zh-TW" altLang="en-US" dirty="0"/>
              <a:t>調整所進行測試數量的 </a:t>
            </a:r>
            <a:r>
              <a:rPr lang="en-US" altLang="zh-TW" dirty="0"/>
              <a:t>alpha </a:t>
            </a:r>
            <a:r>
              <a:rPr lang="zh-TW" altLang="en-US" dirty="0"/>
              <a:t>水平，導致只有前兩項保持統計顯著性（</a:t>
            </a:r>
            <a:r>
              <a:rPr lang="zh-TW" altLang="en-US" i="1" dirty="0"/>
              <a:t>推遲短暫的駕車旅行</a:t>
            </a:r>
            <a:r>
              <a:rPr lang="zh-TW" altLang="en-US" dirty="0"/>
              <a:t>並</a:t>
            </a:r>
            <a:r>
              <a:rPr lang="zh-TW" altLang="en-US" i="1" dirty="0"/>
              <a:t>選擇步行或騎自行車以避免開車</a:t>
            </a:r>
            <a:r>
              <a:rPr lang="zh-TW" altLang="en-US" dirty="0"/>
              <a:t>）。</a:t>
            </a:r>
            <a:r>
              <a:rPr lang="en-US" altLang="zh-TW" dirty="0"/>
              <a:t>DRAS </a:t>
            </a:r>
            <a:r>
              <a:rPr lang="zh-TW" altLang="en-US" dirty="0"/>
              <a:t>總分沒有差異。四個分量表的唯一區別是一般迴避分量表，儘管公開報告的更大程度的避免駕駛的趨勢同樣明顯。當發現設置之間存在差異時，效果大小 </a:t>
            </a:r>
            <a:r>
              <a:rPr lang="en-US" altLang="zh-TW" dirty="0"/>
              <a:t>(Cohen's </a:t>
            </a:r>
            <a:r>
              <a:rPr lang="en-US" altLang="zh-TW" i="1" dirty="0"/>
              <a:t>d</a:t>
            </a:r>
            <a:r>
              <a:rPr lang="zh-TW" altLang="en-US" dirty="0"/>
              <a:t> </a:t>
            </a:r>
            <a:r>
              <a:rPr lang="en-US" altLang="zh-TW" dirty="0"/>
              <a:t>) </a:t>
            </a:r>
            <a:r>
              <a:rPr lang="zh-TW" altLang="en-US" dirty="0"/>
              <a:t>處於中小範圍 </a:t>
            </a:r>
            <a:r>
              <a:rPr lang="en-US" altLang="zh-TW" dirty="0"/>
              <a:t>(0.21–0.36)</a:t>
            </a:r>
            <a:r>
              <a:rPr lang="zh-TW" altLang="en-US" dirty="0"/>
              <a:t>，而所有其他效果大小都非常小 </a:t>
            </a:r>
            <a:r>
              <a:rPr lang="en-US" altLang="zh-TW" dirty="0"/>
              <a:t>(0.00–0.17)</a:t>
            </a:r>
            <a:r>
              <a:rPr lang="zh-TW" altLang="en-US" dirty="0"/>
              <a:t>。</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a:p>
            <a:r>
              <a:rPr lang="zh-TW" altLang="en-US" dirty="0"/>
              <a:t>這與預期的相反，私下的評級預計會高於公開的評級。</a:t>
            </a:r>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15</a:t>
            </a:fld>
            <a:endParaRPr lang="zh-TW" altLang="en-US"/>
          </a:p>
        </p:txBody>
      </p:sp>
    </p:spTree>
    <p:extLst>
      <p:ext uri="{BB962C8B-B14F-4D97-AF65-F5344CB8AC3E}">
        <p14:creationId xmlns:p14="http://schemas.microsoft.com/office/powerpoint/2010/main" val="11505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0" i="0" kern="1200" dirty="0">
                <a:solidFill>
                  <a:schemeClr val="tx1"/>
                </a:solidFill>
                <a:effectLst/>
                <a:latin typeface="+mn-lt"/>
                <a:ea typeface="+mn-ea"/>
                <a:cs typeface="+mn-cs"/>
              </a:rPr>
              <a:t>四個項目的兩個設置之間存在顯著差異，其中兩個在侵略性違規子量表中。</a:t>
            </a:r>
            <a:endParaRPr lang="zh-TW"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b="1" i="0" kern="1200" dirty="0">
                <a:solidFill>
                  <a:schemeClr val="tx1"/>
                </a:solidFill>
                <a:effectLst/>
                <a:latin typeface="+mn-lt"/>
                <a:ea typeface="+mn-ea"/>
                <a:cs typeface="+mn-cs"/>
              </a:rPr>
              <a:t>t</a:t>
            </a:r>
            <a:r>
              <a:rPr lang="zh-TW" altLang="en-US" sz="1200" b="1" i="0" kern="1200" dirty="0">
                <a:solidFill>
                  <a:schemeClr val="tx1"/>
                </a:solidFill>
                <a:effectLst/>
                <a:latin typeface="+mn-lt"/>
                <a:ea typeface="+mn-ea"/>
                <a:cs typeface="+mn-cs"/>
              </a:rPr>
              <a:t>值越接近</a:t>
            </a:r>
            <a:r>
              <a:rPr lang="en-US" altLang="zh-TW" sz="1200" b="1" i="0" kern="1200" dirty="0">
                <a:solidFill>
                  <a:schemeClr val="tx1"/>
                </a:solidFill>
                <a:effectLst/>
                <a:latin typeface="+mn-lt"/>
                <a:ea typeface="+mn-ea"/>
                <a:cs typeface="+mn-cs"/>
              </a:rPr>
              <a:t>0</a:t>
            </a:r>
            <a:r>
              <a:rPr lang="zh-TW" altLang="en-US" sz="1200" b="1" i="0" kern="1200" dirty="0">
                <a:solidFill>
                  <a:schemeClr val="tx1"/>
                </a:solidFill>
                <a:effectLst/>
                <a:latin typeface="+mn-lt"/>
                <a:ea typeface="+mn-ea"/>
                <a:cs typeface="+mn-cs"/>
              </a:rPr>
              <a:t>，兩組之間越沒有差異，</a:t>
            </a:r>
            <a:r>
              <a:rPr lang="en-US" altLang="zh-TW" sz="1200" b="1" i="0" kern="1200" dirty="0">
                <a:solidFill>
                  <a:schemeClr val="tx1"/>
                </a:solidFill>
                <a:effectLst/>
                <a:latin typeface="+mn-lt"/>
                <a:ea typeface="+mn-ea"/>
                <a:cs typeface="+mn-cs"/>
              </a:rPr>
              <a:t>t</a:t>
            </a:r>
            <a:r>
              <a:rPr lang="zh-TW" altLang="en-US" sz="1200" b="1" i="0" kern="1200" dirty="0">
                <a:solidFill>
                  <a:schemeClr val="tx1"/>
                </a:solidFill>
                <a:effectLst/>
                <a:latin typeface="+mn-lt"/>
                <a:ea typeface="+mn-ea"/>
                <a:cs typeface="+mn-cs"/>
              </a:rPr>
              <a:t>值越遠離</a:t>
            </a:r>
            <a:r>
              <a:rPr lang="en-US" altLang="zh-TW" sz="1200" b="1" i="0" kern="1200" dirty="0">
                <a:solidFill>
                  <a:schemeClr val="tx1"/>
                </a:solidFill>
                <a:effectLst/>
                <a:latin typeface="+mn-lt"/>
                <a:ea typeface="+mn-ea"/>
                <a:cs typeface="+mn-cs"/>
              </a:rPr>
              <a:t>0</a:t>
            </a:r>
            <a:r>
              <a:rPr lang="zh-TW" altLang="en-US" sz="1200" b="1" i="0" kern="1200" dirty="0">
                <a:solidFill>
                  <a:schemeClr val="tx1"/>
                </a:solidFill>
                <a:effectLst/>
                <a:latin typeface="+mn-lt"/>
                <a:ea typeface="+mn-ea"/>
                <a:cs typeface="+mn-cs"/>
              </a:rPr>
              <a:t>則兩組差異越大。</a:t>
            </a:r>
            <a:endParaRPr lang="en-US" altLang="zh-TW"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i="0" dirty="0"/>
              <a:t>然而在公共環境中這些異常駕駛行為的水準，比在私人環境中高。這與預期的相反，預計私下的評級會高於公開的評級。</a:t>
            </a:r>
            <a:endParaRPr lang="en-US" altLang="zh-TW" i="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16</a:t>
            </a:fld>
            <a:endParaRPr lang="zh-TW" altLang="en-US"/>
          </a:p>
        </p:txBody>
      </p:sp>
    </p:spTree>
    <p:extLst>
      <p:ext uri="{BB962C8B-B14F-4D97-AF65-F5344CB8AC3E}">
        <p14:creationId xmlns:p14="http://schemas.microsoft.com/office/powerpoint/2010/main" val="1500989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將自我報告問卷作為駕駛行為的衡量標準提出了一些重要的批評</a:t>
            </a:r>
            <a:r>
              <a:rPr lang="en-US" altLang="zh-TW" dirty="0">
                <a:latin typeface="Times New Roman" panose="02020603050405020304" pitchFamily="18" charset="0"/>
                <a:cs typeface="Times New Roman" panose="02020603050405020304" pitchFamily="18" charset="0"/>
              </a:rPr>
              <a:t>(Paulhus,1991)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內部效度（</a:t>
            </a:r>
            <a:r>
              <a:rPr lang="en-US" altLang="zh-TW" dirty="0">
                <a:latin typeface="Times New Roman" panose="02020603050405020304" pitchFamily="18" charset="0"/>
                <a:cs typeface="Times New Roman" panose="02020603050405020304" pitchFamily="18" charset="0"/>
              </a:rPr>
              <a:t>Internal Validity</a:t>
            </a:r>
            <a:r>
              <a:rPr lang="zh-TW" altLang="en-US" dirty="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內在效度是指實驗研究者所操縱的實驗變項對依變項所造成的影響真正程度，亦即一個實驗研究能夠有效的實驗出所要實驗的因果關係，若實驗的干擾愈多，正確性愈差，則該實驗的內在效度便愈低，反之干擾變項能完全控制，其</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正確性愈高，則該實驗的內在效度便愈高。</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外部效度（</a:t>
            </a:r>
            <a:r>
              <a:rPr lang="en-US" altLang="zh-TW" dirty="0">
                <a:latin typeface="Times New Roman" panose="02020603050405020304" pitchFamily="18" charset="0"/>
                <a:cs typeface="Times New Roman" panose="02020603050405020304" pitchFamily="18" charset="0"/>
              </a:rPr>
              <a:t>External Validity</a:t>
            </a:r>
            <a:r>
              <a:rPr lang="zh-TW" altLang="en-US" dirty="0">
                <a:latin typeface="Times New Roman" panose="02020603050405020304" pitchFamily="18" charset="0"/>
                <a:cs typeface="Times New Roman" panose="02020603050405020304" pitchFamily="18" charset="0"/>
              </a:rPr>
              <a:t>）</a:t>
            </a:r>
          </a:p>
          <a:p>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外在效度是指實驗結果的可推論性之程序的大小，實驗結果的可推論性愈大，亦即其適用性，代表性愈大，實驗的外在效度則愈高。易言之，就是指實驗研究結果是否可推論到研究對象以外的其他受試者，或研究情境以外的其他情</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境。就是實驗的結果能推倒到其他受測者的程度</a:t>
            </a:r>
            <a:endParaRPr lang="en-US" altLang="zh-TW" dirty="0">
              <a:latin typeface="Times New Roman" panose="02020603050405020304" pitchFamily="18" charset="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3</a:t>
            </a:fld>
            <a:endParaRPr lang="zh-TW" altLang="en-US"/>
          </a:p>
        </p:txBody>
      </p:sp>
    </p:spTree>
    <p:extLst>
      <p:ext uri="{BB962C8B-B14F-4D97-AF65-F5344CB8AC3E}">
        <p14:creationId xmlns:p14="http://schemas.microsoft.com/office/powerpoint/2010/main" val="27948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描述寫問卷時的反應</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將自我報告問卷作為駕駛行為的衡量標準提出了一些重要的批評</a:t>
            </a:r>
            <a:r>
              <a:rPr lang="en-US" altLang="zh-TW" dirty="0">
                <a:latin typeface="Times New Roman" panose="02020603050405020304" pitchFamily="18" charset="0"/>
                <a:cs typeface="Times New Roman" panose="02020603050405020304" pitchFamily="18" charset="0"/>
              </a:rPr>
              <a:t>(Paulhus,1991)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b="1" dirty="0">
                <a:latin typeface="Times New Roman" panose="02020603050405020304" pitchFamily="18" charset="0"/>
                <a:cs typeface="Times New Roman" panose="02020603050405020304" pitchFamily="18" charset="0"/>
              </a:rPr>
              <a:t>印像管理</a:t>
            </a:r>
            <a:r>
              <a:rPr lang="zh-TW" altLang="en-US" dirty="0">
                <a:latin typeface="Times New Roman" panose="02020603050405020304" pitchFamily="18" charset="0"/>
                <a:cs typeface="Times New Roman" panose="02020603050405020304" pitchFamily="18" charset="0"/>
              </a:rPr>
              <a:t>和</a:t>
            </a:r>
            <a:r>
              <a:rPr lang="zh-TW" altLang="en-US" b="1" dirty="0">
                <a:latin typeface="Times New Roman" panose="02020603050405020304" pitchFamily="18" charset="0"/>
                <a:cs typeface="Times New Roman" panose="02020603050405020304" pitchFamily="18" charset="0"/>
              </a:rPr>
              <a:t>自我說明</a:t>
            </a:r>
            <a:r>
              <a:rPr lang="en-US" altLang="zh-TW" b="1"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對於安全事項是正向關</a:t>
            </a:r>
            <a:endParaRPr lang="en-US" altLang="zh-TW" b="1" dirty="0">
              <a:latin typeface="Times New Roman" panose="02020603050405020304" pitchFamily="18" charset="0"/>
              <a:cs typeface="Times New Roman" panose="02020603050405020304" pitchFamily="18" charset="0"/>
            </a:endParaRPr>
          </a:p>
          <a:p>
            <a:r>
              <a:rPr lang="zh-TW" altLang="en-US" b="1" dirty="0">
                <a:latin typeface="Times New Roman" panose="02020603050405020304" pitchFamily="18" charset="0"/>
                <a:cs typeface="Times New Roman" panose="02020603050405020304" pitchFamily="18" charset="0"/>
              </a:rPr>
              <a:t>印像管理</a:t>
            </a:r>
            <a:r>
              <a:rPr lang="zh-TW" altLang="en-US" dirty="0">
                <a:latin typeface="Times New Roman" panose="02020603050405020304" pitchFamily="18" charset="0"/>
                <a:cs typeface="Times New Roman" panose="02020603050405020304" pitchFamily="18" charset="0"/>
              </a:rPr>
              <a:t>和</a:t>
            </a:r>
            <a:r>
              <a:rPr lang="zh-TW" altLang="en-US" b="1" dirty="0">
                <a:latin typeface="Times New Roman" panose="02020603050405020304" pitchFamily="18" charset="0"/>
                <a:cs typeface="Times New Roman" panose="02020603050405020304" pitchFamily="18" charset="0"/>
              </a:rPr>
              <a:t>自我說明</a:t>
            </a:r>
            <a:r>
              <a:rPr lang="en-US" altLang="zh-TW" b="1" dirty="0">
                <a:latin typeface="Times New Roman" panose="02020603050405020304" pitchFamily="18" charset="0"/>
                <a:cs typeface="Times New Roman" panose="02020603050405020304" pitchFamily="18" charset="0"/>
              </a:rPr>
              <a:t>)</a:t>
            </a:r>
            <a:r>
              <a:rPr lang="zh-TW" altLang="en-US" b="1" dirty="0">
                <a:latin typeface="Times New Roman" panose="02020603050405020304" pitchFamily="18" charset="0"/>
                <a:cs typeface="Times New Roman" panose="02020603050405020304" pitchFamily="18" charset="0"/>
              </a:rPr>
              <a:t>對於</a:t>
            </a:r>
            <a:r>
              <a:rPr lang="zh-TW" altLang="en-US" dirty="0">
                <a:latin typeface="Times New Roman" panose="02020603050405020304" pitchFamily="18" charset="0"/>
                <a:cs typeface="Times New Roman" panose="02020603050405020304" pitchFamily="18" charset="0"/>
              </a:rPr>
              <a:t>感知方面技能 會扭曲</a:t>
            </a:r>
            <a:endParaRPr lang="en-US" altLang="zh-TW" dirty="0">
              <a:latin typeface="Times New Roman" panose="02020603050405020304" pitchFamily="18" charset="0"/>
              <a:cs typeface="Times New Roman" panose="02020603050405020304" pitchFamily="18" charset="0"/>
            </a:endParaRPr>
          </a:p>
          <a:p>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這篇是對於問卷回答的文獻</a:t>
            </a:r>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4</a:t>
            </a:fld>
            <a:endParaRPr lang="zh-TW" altLang="en-US"/>
          </a:p>
        </p:txBody>
      </p:sp>
    </p:spTree>
    <p:extLst>
      <p:ext uri="{BB962C8B-B14F-4D97-AF65-F5344CB8AC3E}">
        <p14:creationId xmlns:p14="http://schemas.microsoft.com/office/powerpoint/2010/main" val="116688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latin typeface="Times New Roman" panose="02020603050405020304" pitchFamily="18" charset="0"/>
                <a:cs typeface="Times New Roman" panose="02020603050405020304" pitchFamily="18" charset="0"/>
              </a:rPr>
              <a:t>將自我報告問卷作為駕駛行為的衡量標準提出了一些重要的批評</a:t>
            </a:r>
            <a:r>
              <a:rPr lang="en-US" altLang="zh-TW" dirty="0">
                <a:latin typeface="Times New Roman" panose="02020603050405020304" pitchFamily="18" charset="0"/>
                <a:cs typeface="Times New Roman" panose="02020603050405020304" pitchFamily="18" charset="0"/>
              </a:rPr>
              <a:t>(Paulhus,1991)</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sz="1200" b="0" i="0" kern="1200" dirty="0">
                <a:solidFill>
                  <a:schemeClr val="tx1"/>
                </a:solidFill>
                <a:effectLst/>
                <a:latin typeface="+mn-lt"/>
                <a:ea typeface="+mn-ea"/>
                <a:cs typeface="+mn-cs"/>
              </a:rPr>
              <a:t>實驗的設計中，協變量是一個獨立變量（解釋變量），不為實驗者所操縱，但仍影響實驗結果。類似干擾變相</a:t>
            </a:r>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5</a:t>
            </a:fld>
            <a:endParaRPr lang="zh-TW" altLang="en-US"/>
          </a:p>
        </p:txBody>
      </p:sp>
    </p:spTree>
    <p:extLst>
      <p:ext uri="{BB962C8B-B14F-4D97-AF65-F5344CB8AC3E}">
        <p14:creationId xmlns:p14="http://schemas.microsoft.com/office/powerpoint/2010/main" val="2394746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這份長達五頁的 </a:t>
            </a:r>
            <a:r>
              <a:rPr lang="en-US" altLang="zh-TW" dirty="0"/>
              <a:t>Time 2 </a:t>
            </a:r>
            <a:r>
              <a:rPr lang="zh-TW" altLang="en-US" dirty="0"/>
              <a:t>調查問卷還包括以下描述的措施，以及詢問在過去一年中各種情況下的駕駛速度以及駕駛事故和事故的數量。</a:t>
            </a:r>
            <a:endParaRPr lang="en-US" altLang="zh-TW" dirty="0"/>
          </a:p>
          <a:p>
            <a:r>
              <a:rPr lang="en-US" altLang="zh-TW" dirty="0"/>
              <a:t>Driving and Riding Avoidance Scale </a:t>
            </a:r>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9</a:t>
            </a:fld>
            <a:endParaRPr lang="zh-TW" altLang="en-US"/>
          </a:p>
        </p:txBody>
      </p:sp>
    </p:spTree>
    <p:extLst>
      <p:ext uri="{BB962C8B-B14F-4D97-AF65-F5344CB8AC3E}">
        <p14:creationId xmlns:p14="http://schemas.microsoft.com/office/powerpoint/2010/main" val="301796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a:t>
            </a:r>
            <a:r>
              <a:rPr lang="zh-TW" altLang="en-US" dirty="0"/>
              <a:t>可能是前後側信度的相關係數。</a:t>
            </a:r>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10</a:t>
            </a:fld>
            <a:endParaRPr lang="zh-TW" altLang="en-US"/>
          </a:p>
        </p:txBody>
      </p:sp>
    </p:spTree>
    <p:extLst>
      <p:ext uri="{BB962C8B-B14F-4D97-AF65-F5344CB8AC3E}">
        <p14:creationId xmlns:p14="http://schemas.microsoft.com/office/powerpoint/2010/main" val="1124449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a:t>文章沒有</a:t>
            </a:r>
            <a:r>
              <a:rPr lang="zh-TW" altLang="en-US" dirty="0"/>
              <a:t>描述李克特等級劃分</a:t>
            </a:r>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11</a:t>
            </a:fld>
            <a:endParaRPr lang="zh-TW" altLang="en-US"/>
          </a:p>
        </p:txBody>
      </p:sp>
    </p:spTree>
    <p:extLst>
      <p:ext uri="{BB962C8B-B14F-4D97-AF65-F5344CB8AC3E}">
        <p14:creationId xmlns:p14="http://schemas.microsoft.com/office/powerpoint/2010/main" val="3778853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R</a:t>
            </a:r>
            <a:r>
              <a:rPr lang="zh-TW" altLang="en-US" dirty="0"/>
              <a:t>可能是前後側信度的相關係數。</a:t>
            </a:r>
            <a:endParaRPr lang="en-US" altLang="zh-TW"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a:t>BIDR </a:t>
            </a:r>
            <a:r>
              <a:rPr lang="zh-TW" altLang="en-US" dirty="0"/>
              <a:t>已證明總體得分 </a:t>
            </a:r>
            <a:r>
              <a:rPr lang="en-US" altLang="zh-TW" dirty="0"/>
              <a:t>( </a:t>
            </a:r>
            <a:r>
              <a:rPr lang="en-US" altLang="zh-TW" i="1" dirty="0"/>
              <a:t>α</a:t>
            </a:r>
            <a:r>
              <a:rPr lang="zh-TW" altLang="en-US" dirty="0"/>
              <a:t>  </a:t>
            </a:r>
            <a:r>
              <a:rPr lang="en-US" altLang="zh-TW" dirty="0"/>
              <a:t>=  .83) </a:t>
            </a:r>
            <a:r>
              <a:rPr lang="zh-TW" altLang="en-US" dirty="0"/>
              <a:t>以及印像管理 </a:t>
            </a:r>
            <a:r>
              <a:rPr lang="en-US" altLang="zh-TW" dirty="0"/>
              <a:t>( </a:t>
            </a:r>
            <a:r>
              <a:rPr lang="en-US" altLang="zh-TW" i="1" dirty="0"/>
              <a:t>α</a:t>
            </a:r>
            <a:r>
              <a:rPr lang="zh-TW" altLang="en-US" dirty="0"/>
              <a:t>  </a:t>
            </a:r>
            <a:r>
              <a:rPr lang="en-US" altLang="zh-TW" dirty="0"/>
              <a:t>= 0.75~0.86) </a:t>
            </a:r>
            <a:r>
              <a:rPr lang="zh-TW" altLang="en-US" dirty="0"/>
              <a:t>和自欺欺人的分數 </a:t>
            </a:r>
            <a:r>
              <a:rPr lang="en-US" altLang="zh-TW" dirty="0"/>
              <a:t>( </a:t>
            </a:r>
            <a:r>
              <a:rPr lang="en-US" altLang="zh-TW" i="1" dirty="0"/>
              <a:t>α</a:t>
            </a:r>
            <a:r>
              <a:rPr lang="zh-TW" altLang="en-US" dirty="0"/>
              <a:t>  </a:t>
            </a:r>
            <a:r>
              <a:rPr lang="en-US" altLang="zh-TW" dirty="0"/>
              <a:t>=  0.68~0.80)</a:t>
            </a:r>
            <a:r>
              <a:rPr lang="zh-TW" altLang="en-US" dirty="0"/>
              <a:t>。對於印像管理和自欺欺人分量表，五週內的重測信度分別為</a:t>
            </a:r>
            <a:r>
              <a:rPr lang="en-US" altLang="zh-TW" i="1" dirty="0"/>
              <a:t>r</a:t>
            </a:r>
            <a:r>
              <a:rPr lang="zh-TW" altLang="en-US" dirty="0"/>
              <a:t>  </a:t>
            </a:r>
            <a:r>
              <a:rPr lang="en-US" altLang="zh-TW" dirty="0"/>
              <a:t>=  .65 </a:t>
            </a:r>
            <a:r>
              <a:rPr lang="zh-TW" altLang="en-US" dirty="0"/>
              <a:t>和 </a:t>
            </a:r>
            <a:r>
              <a:rPr lang="en-US" altLang="zh-TW" dirty="0"/>
              <a:t>0.69</a:t>
            </a:r>
            <a:r>
              <a:rPr lang="zh-TW" altLang="en-US" dirty="0"/>
              <a:t>。</a:t>
            </a:r>
          </a:p>
          <a:p>
            <a:endParaRPr lang="zh-TW" altLang="en-US" dirty="0"/>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12</a:t>
            </a:fld>
            <a:endParaRPr lang="zh-TW" altLang="en-US"/>
          </a:p>
        </p:txBody>
      </p:sp>
    </p:spTree>
    <p:extLst>
      <p:ext uri="{BB962C8B-B14F-4D97-AF65-F5344CB8AC3E}">
        <p14:creationId xmlns:p14="http://schemas.microsoft.com/office/powerpoint/2010/main" val="2063565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以便向他們發布第二份問卷</a:t>
            </a:r>
          </a:p>
        </p:txBody>
      </p:sp>
      <p:sp>
        <p:nvSpPr>
          <p:cNvPr id="4" name="投影片編號版面配置區 3"/>
          <p:cNvSpPr>
            <a:spLocks noGrp="1"/>
          </p:cNvSpPr>
          <p:nvPr>
            <p:ph type="sldNum" sz="quarter" idx="5"/>
          </p:nvPr>
        </p:nvSpPr>
        <p:spPr/>
        <p:txBody>
          <a:bodyPr/>
          <a:lstStyle/>
          <a:p>
            <a:fld id="{111BD1A5-2341-4F76-A694-811C7F2465CC}" type="slidenum">
              <a:rPr lang="zh-TW" altLang="en-US" smtClean="0"/>
              <a:t>13</a:t>
            </a:fld>
            <a:endParaRPr lang="zh-TW" altLang="en-US"/>
          </a:p>
        </p:txBody>
      </p:sp>
    </p:spTree>
    <p:extLst>
      <p:ext uri="{BB962C8B-B14F-4D97-AF65-F5344CB8AC3E}">
        <p14:creationId xmlns:p14="http://schemas.microsoft.com/office/powerpoint/2010/main" val="1127258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9584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71248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5819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23297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584901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94997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38448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12528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331782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52586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969FC61F-4301-472A-A3FA-7EE2028EA26E}" type="datetimeFigureOut">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2047343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9FC61F-4301-472A-A3FA-7EE2028EA26E}" type="datetimeFigureOut">
              <a:rPr lang="zh-TW" altLang="en-US" smtClean="0"/>
              <a:t>2021/12/2</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606D6-5B03-4B05-B96D-F5680FFCF19D}" type="slidenum">
              <a:rPr lang="zh-TW" altLang="en-US" smtClean="0"/>
              <a:t>‹#›</a:t>
            </a:fld>
            <a:endParaRPr lang="zh-TW" altLang="en-US"/>
          </a:p>
        </p:txBody>
      </p:sp>
    </p:spTree>
    <p:extLst>
      <p:ext uri="{BB962C8B-B14F-4D97-AF65-F5344CB8AC3E}">
        <p14:creationId xmlns:p14="http://schemas.microsoft.com/office/powerpoint/2010/main" val="1223842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2209491" y="1794325"/>
            <a:ext cx="7773018" cy="1569660"/>
          </a:xfrm>
          <a:prstGeom prst="rect">
            <a:avLst/>
          </a:prstGeom>
          <a:noFill/>
        </p:spPr>
        <p:txBody>
          <a:bodyPr wrap="square" rtlCol="0">
            <a:spAutoFit/>
          </a:bodyPr>
          <a:lstStyle/>
          <a:p>
            <a:pPr algn="ctr"/>
            <a:r>
              <a:rPr lang="zh-TW" altLang="en-US" sz="4800" b="1" dirty="0">
                <a:latin typeface="微軟正黑體" panose="020B0604030504040204" pitchFamily="34" charset="-120"/>
                <a:ea typeface="微軟正黑體" panose="020B0604030504040204" pitchFamily="34" charset="-120"/>
              </a:rPr>
              <a:t>駕駛行為的自我說明會擔心社會觀感嗎</a:t>
            </a:r>
            <a:r>
              <a:rPr lang="en-US" altLang="zh-TW" sz="4800" b="1" dirty="0">
                <a:latin typeface="微軟正黑體" panose="020B0604030504040204" pitchFamily="34" charset="-120"/>
                <a:ea typeface="微軟正黑體" panose="020B0604030504040204" pitchFamily="34" charset="-120"/>
              </a:rPr>
              <a:t>?</a:t>
            </a:r>
            <a:r>
              <a:rPr lang="zh-TW" altLang="en-US" sz="4800" b="1" dirty="0">
                <a:latin typeface="微軟正黑體" panose="020B0604030504040204" pitchFamily="34" charset="-120"/>
                <a:ea typeface="微軟正黑體" panose="020B0604030504040204" pitchFamily="34" charset="-120"/>
              </a:rPr>
              <a:t> </a:t>
            </a:r>
            <a:endParaRPr lang="zh-TW" altLang="en-US" sz="4800" b="1" spc="600" dirty="0">
              <a:solidFill>
                <a:srgbClr val="595149"/>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1883990" y="4097756"/>
            <a:ext cx="9901610" cy="1754326"/>
          </a:xfrm>
          <a:prstGeom prst="rect">
            <a:avLst/>
          </a:prstGeom>
          <a:noFill/>
        </p:spPr>
        <p:txBody>
          <a:bodyPr wrap="square" rtlCol="0">
            <a:spAutoFit/>
          </a:bodyPr>
          <a:lstStyle/>
          <a:p>
            <a:pPr>
              <a:buSzPts val="935"/>
            </a:pPr>
            <a:r>
              <a:rPr lang="zh-TW" altLang="en-US" i="1" dirty="0">
                <a:latin typeface="微軟正黑體" panose="020B0604030504040204" pitchFamily="34" charset="-120"/>
                <a:ea typeface="微軟正黑體" panose="020B0604030504040204" pitchFamily="34" charset="-120"/>
              </a:rPr>
              <a:t>報告者</a:t>
            </a:r>
            <a:r>
              <a:rPr lang="en-US" altLang="zh-TW" i="1" dirty="0">
                <a:latin typeface="微軟正黑體" panose="020B0604030504040204" pitchFamily="34" charset="-120"/>
                <a:ea typeface="微軟正黑體" panose="020B0604030504040204" pitchFamily="34" charset="-120"/>
              </a:rPr>
              <a:t>:</a:t>
            </a:r>
            <a:r>
              <a:rPr lang="zh-TW" altLang="zh-TW" i="1" dirty="0">
                <a:latin typeface="微軟正黑體" panose="020B0604030504040204" pitchFamily="34" charset="-120"/>
                <a:ea typeface="微軟正黑體" panose="020B0604030504040204" pitchFamily="34" charset="-120"/>
              </a:rPr>
              <a:t>陳善治</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指導教授</a:t>
            </a:r>
            <a:r>
              <a:rPr lang="en-US" altLang="zh-TW" i="1" dirty="0">
                <a:latin typeface="微軟正黑體" panose="020B0604030504040204" pitchFamily="34" charset="-120"/>
                <a:ea typeface="微軟正黑體" panose="020B0604030504040204" pitchFamily="34" charset="-120"/>
              </a:rPr>
              <a:t>:</a:t>
            </a:r>
            <a:r>
              <a:rPr lang="zh-TW" altLang="en-US" i="1" dirty="0">
                <a:latin typeface="微軟正黑體" panose="020B0604030504040204" pitchFamily="34" charset="-120"/>
                <a:ea typeface="微軟正黑體" panose="020B0604030504040204" pitchFamily="34" charset="-120"/>
              </a:rPr>
              <a:t>柳永青 教授</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作者</a:t>
            </a:r>
            <a:r>
              <a:rPr lang="en-US" altLang="zh-TW" i="1" dirty="0">
                <a:latin typeface="微軟正黑體" panose="020B0604030504040204" pitchFamily="34" charset="-120"/>
                <a:ea typeface="微軟正黑體" panose="020B0604030504040204" pitchFamily="34" charset="-120"/>
              </a:rPr>
              <a:t>:</a:t>
            </a:r>
            <a:r>
              <a:rPr lang="en-US" altLang="zh-TW" dirty="0"/>
              <a:t>Mark J.M. </a:t>
            </a:r>
            <a:r>
              <a:rPr lang="en-US" altLang="zh-TW" dirty="0" err="1"/>
              <a:t>Sullman</a:t>
            </a:r>
            <a:r>
              <a:rPr lang="en-US" altLang="zh-TW" dirty="0"/>
              <a:t> , Joanne E. Taylor </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期刊</a:t>
            </a:r>
            <a:r>
              <a:rPr lang="en-US" altLang="zh-TW" i="1" dirty="0">
                <a:latin typeface="微軟正黑體" panose="020B0604030504040204" pitchFamily="34" charset="-120"/>
                <a:ea typeface="微軟正黑體" panose="020B0604030504040204" pitchFamily="34" charset="-120"/>
              </a:rPr>
              <a:t>:</a:t>
            </a:r>
            <a:r>
              <a:rPr lang="en-US" altLang="zh-TW" dirty="0"/>
              <a:t>Transportation Research Part F</a:t>
            </a:r>
            <a:endParaRPr lang="en-US" altLang="zh-TW" i="1" dirty="0">
              <a:latin typeface="微軟正黑體" panose="020B0604030504040204" pitchFamily="34" charset="-120"/>
              <a:ea typeface="微軟正黑體" panose="020B0604030504040204" pitchFamily="34" charset="-120"/>
            </a:endParaRPr>
          </a:p>
          <a:p>
            <a:pPr>
              <a:buSzPts val="935"/>
            </a:pPr>
            <a:r>
              <a:rPr lang="zh-TW" altLang="en-US" i="1" dirty="0">
                <a:latin typeface="微軟正黑體" panose="020B0604030504040204" pitchFamily="34" charset="-120"/>
                <a:ea typeface="微軟正黑體" panose="020B0604030504040204" pitchFamily="34" charset="-120"/>
              </a:rPr>
              <a:t>關鍵字</a:t>
            </a:r>
            <a:r>
              <a:rPr lang="en-US" altLang="zh-TW" i="1" dirty="0">
                <a:latin typeface="微軟正黑體" panose="020B0604030504040204" pitchFamily="34" charset="-120"/>
                <a:ea typeface="微軟正黑體" panose="020B0604030504040204" pitchFamily="34" charset="-120"/>
              </a:rPr>
              <a:t>:</a:t>
            </a:r>
            <a:r>
              <a:rPr lang="en-US" altLang="zh-TW" dirty="0"/>
              <a:t>Driving behavior, Avoidance, Social desirability, Impression management, Self-deception, Bias, Self-report, Driving and Riding Avoidance Scale DBQ</a:t>
            </a:r>
            <a:endParaRPr lang="zh-TW" altLang="zh-TW" i="1"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a16="http://schemas.microsoft.com/office/drawing/2014/main" id="{7FD88531-10A8-4D61-86B9-AE8E64069BF2}"/>
              </a:ext>
            </a:extLst>
          </p:cNvPr>
          <p:cNvSpPr txBox="1"/>
          <p:nvPr/>
        </p:nvSpPr>
        <p:spPr>
          <a:xfrm>
            <a:off x="2038525" y="3363985"/>
            <a:ext cx="8212822" cy="369332"/>
          </a:xfrm>
          <a:prstGeom prst="rect">
            <a:avLst/>
          </a:prstGeom>
          <a:noFill/>
        </p:spPr>
        <p:txBody>
          <a:bodyPr wrap="square" rtlCol="0">
            <a:spAutoFit/>
          </a:bodyPr>
          <a:lstStyle/>
          <a:p>
            <a:r>
              <a:rPr lang="en-US" altLang="zh-TW" dirty="0"/>
              <a:t>Social desirability and self-reported driving </a:t>
            </a:r>
            <a:r>
              <a:rPr lang="en-US" altLang="zh-TW" dirty="0" err="1"/>
              <a:t>behaviours</a:t>
            </a:r>
            <a:r>
              <a:rPr lang="en-US" altLang="zh-TW" dirty="0"/>
              <a:t>: Should we be worried</a:t>
            </a:r>
            <a:endParaRPr lang="zh-TW" altLang="en-US" dirty="0"/>
          </a:p>
        </p:txBody>
      </p:sp>
    </p:spTree>
    <p:extLst>
      <p:ext uri="{BB962C8B-B14F-4D97-AF65-F5344CB8AC3E}">
        <p14:creationId xmlns:p14="http://schemas.microsoft.com/office/powerpoint/2010/main" val="426759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972D6C4C-32F8-4381-BDE2-AEAFEB490F93}"/>
              </a:ext>
            </a:extLst>
          </p:cNvPr>
          <p:cNvSpPr>
            <a:spLocks noGrp="1"/>
          </p:cNvSpPr>
          <p:nvPr>
            <p:ph idx="1"/>
          </p:nvPr>
        </p:nvSpPr>
        <p:spPr>
          <a:xfrm>
            <a:off x="838200" y="1825625"/>
            <a:ext cx="10515600" cy="4351338"/>
          </a:xfrm>
        </p:spPr>
        <p:txBody>
          <a:bodyPr/>
          <a:lstStyle/>
          <a:p>
            <a:r>
              <a:rPr lang="zh-TW" altLang="en-US" dirty="0"/>
              <a:t>駕駛和騎車迴避量表 </a:t>
            </a:r>
            <a:r>
              <a:rPr lang="en-US" altLang="zh-TW" dirty="0"/>
              <a:t>(DRAS)</a:t>
            </a:r>
          </a:p>
          <a:p>
            <a:r>
              <a:rPr lang="en-US" altLang="zh-TW" dirty="0"/>
              <a:t>DRAS ( Stewart &amp; St. Peter, 2004 ) </a:t>
            </a:r>
            <a:r>
              <a:rPr lang="zh-TW" altLang="en-US" dirty="0"/>
              <a:t>評估了各種駕駛和騎行情況下的迴避行為，並包含在同個問卷中。</a:t>
            </a:r>
            <a:r>
              <a:rPr lang="en-US" altLang="zh-TW" dirty="0"/>
              <a:t>DRAS </a:t>
            </a:r>
            <a:r>
              <a:rPr lang="zh-TW" altLang="en-US" dirty="0"/>
              <a:t>由 </a:t>
            </a:r>
            <a:r>
              <a:rPr lang="en-US" altLang="zh-TW" dirty="0"/>
              <a:t>20 </a:t>
            </a:r>
            <a:r>
              <a:rPr lang="zh-TW" altLang="en-US" dirty="0"/>
              <a:t>種情況組成，根據過去一周迴避的頻率作回答，採用 </a:t>
            </a:r>
            <a:r>
              <a:rPr lang="en-US" altLang="zh-TW" dirty="0"/>
              <a:t>4 </a:t>
            </a:r>
            <a:r>
              <a:rPr lang="zh-TW" altLang="en-US" dirty="0"/>
              <a:t>點李克特量表，從 </a:t>
            </a:r>
            <a:r>
              <a:rPr lang="en-US" altLang="zh-TW" dirty="0"/>
              <a:t>0</a:t>
            </a:r>
            <a:r>
              <a:rPr lang="zh-TW" altLang="en-US" dirty="0"/>
              <a:t>（很少避免或完全不避免）到 </a:t>
            </a:r>
            <a:r>
              <a:rPr lang="en-US" altLang="zh-TW" dirty="0"/>
              <a:t>3</a:t>
            </a:r>
            <a:r>
              <a:rPr lang="zh-TW" altLang="en-US" dirty="0"/>
              <a:t>（大部分或全部時間避免）。</a:t>
            </a:r>
            <a:endParaRPr lang="en-US" altLang="zh-TW" dirty="0"/>
          </a:p>
          <a:p>
            <a:r>
              <a:rPr lang="zh-TW" altLang="en-US" dirty="0"/>
              <a:t>該量表已經證明了內部一致性（</a:t>
            </a:r>
            <a:r>
              <a:rPr lang="en-US" altLang="zh-TW" i="1" dirty="0"/>
              <a:t>α</a:t>
            </a:r>
            <a:r>
              <a:rPr lang="zh-TW" altLang="en-US" dirty="0"/>
              <a:t>  </a:t>
            </a:r>
            <a:r>
              <a:rPr lang="en-US" altLang="zh-TW" dirty="0"/>
              <a:t>= .92) </a:t>
            </a:r>
            <a:r>
              <a:rPr lang="zh-TW" altLang="en-US" dirty="0"/>
              <a:t>和 </a:t>
            </a:r>
            <a:r>
              <a:rPr lang="en-US" altLang="zh-TW" dirty="0"/>
              <a:t>4 </a:t>
            </a:r>
            <a:r>
              <a:rPr lang="zh-TW" altLang="en-US" dirty="0"/>
              <a:t>週內的重測信度 </a:t>
            </a:r>
            <a:r>
              <a:rPr lang="en-US" altLang="zh-TW" dirty="0"/>
              <a:t>( </a:t>
            </a:r>
            <a:r>
              <a:rPr lang="en-US" altLang="zh-TW" i="1" dirty="0"/>
              <a:t>r</a:t>
            </a:r>
            <a:r>
              <a:rPr lang="zh-TW" altLang="en-US" dirty="0"/>
              <a:t>  </a:t>
            </a:r>
            <a:r>
              <a:rPr lang="en-US" altLang="zh-TW" dirty="0"/>
              <a:t>=  .83)</a:t>
            </a:r>
            <a:r>
              <a:rPr lang="zh-TW" altLang="en-US" dirty="0"/>
              <a:t>。</a:t>
            </a:r>
          </a:p>
        </p:txBody>
      </p:sp>
    </p:spTree>
    <p:extLst>
      <p:ext uri="{BB962C8B-B14F-4D97-AF65-F5344CB8AC3E}">
        <p14:creationId xmlns:p14="http://schemas.microsoft.com/office/powerpoint/2010/main" val="32631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EFEDF033-382B-4447-A7FE-8A6A2080FF0B}"/>
              </a:ext>
            </a:extLst>
          </p:cNvPr>
          <p:cNvSpPr>
            <a:spLocks noGrp="1"/>
          </p:cNvSpPr>
          <p:nvPr>
            <p:ph idx="1"/>
          </p:nvPr>
        </p:nvSpPr>
        <p:spPr>
          <a:xfrm>
            <a:off x="838200" y="1825625"/>
            <a:ext cx="10515600" cy="4351338"/>
          </a:xfrm>
        </p:spPr>
        <p:txBody>
          <a:bodyPr/>
          <a:lstStyle/>
          <a:p>
            <a:r>
              <a:rPr lang="zh-TW" altLang="en-US" dirty="0"/>
              <a:t>駕駛員行為問卷</a:t>
            </a:r>
            <a:r>
              <a:rPr lang="en-US" altLang="zh-TW" dirty="0"/>
              <a:t>DBQ:</a:t>
            </a:r>
            <a:endParaRPr lang="zh-TW" altLang="en-US" dirty="0"/>
          </a:p>
          <a:p>
            <a:r>
              <a:rPr lang="zh-TW" altLang="en-US" i="1" dirty="0"/>
              <a:t>駕駛員行為問卷</a:t>
            </a:r>
            <a:r>
              <a:rPr lang="zh-TW" altLang="en-US" dirty="0"/>
              <a:t>（</a:t>
            </a:r>
            <a:r>
              <a:rPr lang="en-US" altLang="zh-TW" dirty="0"/>
              <a:t>DBQ</a:t>
            </a:r>
            <a:r>
              <a:rPr lang="zh-TW" altLang="en-US" dirty="0"/>
              <a:t>；</a:t>
            </a:r>
            <a:r>
              <a:rPr lang="en-US" altLang="zh-TW" dirty="0"/>
              <a:t>Reason et al., 1990 </a:t>
            </a:r>
            <a:r>
              <a:rPr lang="zh-TW" altLang="en-US" dirty="0"/>
              <a:t>）。</a:t>
            </a:r>
            <a:r>
              <a:rPr lang="en-US" altLang="zh-TW" dirty="0"/>
              <a:t>DBQ </a:t>
            </a:r>
            <a:r>
              <a:rPr lang="zh-TW" altLang="en-US" dirty="0"/>
              <a:t>是測量異常駕駛行為最常用的量表之一，用於調查駕駛行為與碰撞事故之間的關係。該量表由 </a:t>
            </a:r>
            <a:r>
              <a:rPr lang="en-US" altLang="zh-TW" dirty="0"/>
              <a:t>28 </a:t>
            </a:r>
            <a:r>
              <a:rPr lang="zh-TW" altLang="en-US" dirty="0"/>
              <a:t>個項目組成，測量四種類型的異常駕駛行為（失誤、錯誤、違規和侵略性違規），並以六分李克特量表回答。</a:t>
            </a:r>
          </a:p>
          <a:p>
            <a:endParaRPr lang="zh-TW" altLang="en-US" dirty="0"/>
          </a:p>
        </p:txBody>
      </p:sp>
    </p:spTree>
    <p:extLst>
      <p:ext uri="{BB962C8B-B14F-4D97-AF65-F5344CB8AC3E}">
        <p14:creationId xmlns:p14="http://schemas.microsoft.com/office/powerpoint/2010/main" val="1900195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4-3 </a:t>
            </a:r>
            <a:r>
              <a:rPr lang="zh-TW" altLang="en-US" dirty="0">
                <a:solidFill>
                  <a:srgbClr val="191B0E"/>
                </a:solidFill>
                <a:latin typeface="Franklin Gothic Book" panose="020B0503020102020204"/>
                <a:ea typeface="微軟正黑體" panose="020B0604030504040204" pitchFamily="34" charset="-120"/>
              </a:rPr>
              <a:t>實驗設計</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9" name="內容版面配置區 2">
            <a:extLst>
              <a:ext uri="{FF2B5EF4-FFF2-40B4-BE49-F238E27FC236}">
                <a16:creationId xmlns:a16="http://schemas.microsoft.com/office/drawing/2014/main" id="{1D04E1AC-27BD-4CFE-AD2B-F7911FE505DF}"/>
              </a:ext>
            </a:extLst>
          </p:cNvPr>
          <p:cNvSpPr>
            <a:spLocks noGrp="1"/>
          </p:cNvSpPr>
          <p:nvPr>
            <p:ph idx="1"/>
          </p:nvPr>
        </p:nvSpPr>
        <p:spPr>
          <a:xfrm>
            <a:off x="838200" y="1825625"/>
            <a:ext cx="10515600" cy="4351338"/>
          </a:xfrm>
          <a:solidFill>
            <a:schemeClr val="bg1"/>
          </a:solidFill>
        </p:spPr>
        <p:txBody>
          <a:bodyPr>
            <a:normAutofit/>
          </a:bodyPr>
          <a:lstStyle/>
          <a:p>
            <a:r>
              <a:rPr lang="zh-TW" altLang="en-US" dirty="0"/>
              <a:t> 平衡式期許作答調查量表（</a:t>
            </a:r>
            <a:r>
              <a:rPr lang="en-US" altLang="zh-TW" dirty="0"/>
              <a:t>Balanced Inventory of Desirable Responding; BIDR</a:t>
            </a:r>
            <a:r>
              <a:rPr lang="zh-TW" altLang="en-US" dirty="0"/>
              <a:t>）</a:t>
            </a:r>
          </a:p>
          <a:p>
            <a:r>
              <a:rPr lang="en-US" altLang="zh-TW" dirty="0"/>
              <a:t>BIDR ( </a:t>
            </a:r>
            <a:r>
              <a:rPr lang="en-US" altLang="zh-TW" dirty="0" err="1"/>
              <a:t>Paulhus</a:t>
            </a:r>
            <a:r>
              <a:rPr lang="en-US" altLang="zh-TW" dirty="0"/>
              <a:t>, 1991</a:t>
            </a:r>
            <a:r>
              <a:rPr lang="zh-TW" altLang="en-US" dirty="0"/>
              <a:t> </a:t>
            </a:r>
            <a:r>
              <a:rPr lang="en-US" altLang="zh-TW" dirty="0"/>
              <a:t>) </a:t>
            </a:r>
            <a:r>
              <a:rPr lang="zh-TW" altLang="en-US" dirty="0"/>
              <a:t>被用來衡量社會期望的反應。它由 </a:t>
            </a:r>
            <a:r>
              <a:rPr lang="en-US" altLang="zh-TW" dirty="0"/>
              <a:t>40 </a:t>
            </a:r>
            <a:r>
              <a:rPr lang="zh-TW" altLang="en-US" dirty="0"/>
              <a:t>個項目組成，包括</a:t>
            </a:r>
            <a:r>
              <a:rPr lang="zh-TW" altLang="en-US" dirty="0">
                <a:solidFill>
                  <a:srgbClr val="FF0000"/>
                </a:solidFill>
              </a:rPr>
              <a:t>印像管理</a:t>
            </a:r>
            <a:r>
              <a:rPr lang="zh-TW" altLang="en-US" dirty="0"/>
              <a:t>和</a:t>
            </a:r>
            <a:r>
              <a:rPr lang="zh-TW" altLang="en-US" dirty="0">
                <a:solidFill>
                  <a:srgbClr val="FF0000"/>
                </a:solidFill>
              </a:rPr>
              <a:t>自欺欺人</a:t>
            </a:r>
            <a:r>
              <a:rPr lang="zh-TW" altLang="en-US" dirty="0"/>
              <a:t>兩個部分（每個 </a:t>
            </a:r>
            <a:r>
              <a:rPr lang="en-US" altLang="zh-TW" dirty="0"/>
              <a:t>20 </a:t>
            </a:r>
            <a:r>
              <a:rPr lang="zh-TW" altLang="en-US" dirty="0"/>
              <a:t>個項目）。這些項目受訪者按照從 </a:t>
            </a:r>
            <a:r>
              <a:rPr lang="en-US" altLang="zh-TW" dirty="0"/>
              <a:t>1</a:t>
            </a:r>
            <a:r>
              <a:rPr lang="zh-TW" altLang="en-US" dirty="0"/>
              <a:t>（不正確）到 </a:t>
            </a:r>
            <a:r>
              <a:rPr lang="en-US" altLang="zh-TW" dirty="0"/>
              <a:t>7</a:t>
            </a:r>
            <a:r>
              <a:rPr lang="zh-TW" altLang="en-US" dirty="0"/>
              <a:t>（非常正確）的 </a:t>
            </a:r>
            <a:r>
              <a:rPr lang="en-US" altLang="zh-TW" dirty="0"/>
              <a:t>7 </a:t>
            </a:r>
            <a:r>
              <a:rPr lang="zh-TW" altLang="en-US" dirty="0"/>
              <a:t>點李克特量表來表達他們的同意程度。</a:t>
            </a:r>
            <a:endParaRPr lang="en-US" altLang="zh-TW" dirty="0"/>
          </a:p>
          <a:p>
            <a:r>
              <a:rPr lang="zh-TW" altLang="en-US" dirty="0"/>
              <a:t>一半的項目是反向計分的，每個極端反應加一分（評分為 </a:t>
            </a:r>
            <a:r>
              <a:rPr lang="en-US" altLang="zh-TW" dirty="0"/>
              <a:t>6 </a:t>
            </a:r>
            <a:r>
              <a:rPr lang="zh-TW" altLang="en-US" dirty="0"/>
              <a:t>或 </a:t>
            </a:r>
            <a:r>
              <a:rPr lang="en-US" altLang="zh-TW" dirty="0"/>
              <a:t>7</a:t>
            </a:r>
            <a:r>
              <a:rPr lang="zh-TW" altLang="en-US" dirty="0"/>
              <a:t>）。</a:t>
            </a:r>
          </a:p>
        </p:txBody>
      </p:sp>
    </p:spTree>
    <p:extLst>
      <p:ext uri="{BB962C8B-B14F-4D97-AF65-F5344CB8AC3E}">
        <p14:creationId xmlns:p14="http://schemas.microsoft.com/office/powerpoint/2010/main" val="228310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4-5 </a:t>
            </a:r>
            <a:r>
              <a:rPr lang="zh-TW" altLang="en-US" dirty="0">
                <a:solidFill>
                  <a:srgbClr val="191B0E"/>
                </a:solidFill>
                <a:latin typeface="Franklin Gothic Book" panose="020B0503020102020204"/>
                <a:ea typeface="微軟正黑體" panose="020B0604030504040204" pitchFamily="34" charset="-120"/>
              </a:rPr>
              <a:t>實驗程序</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6FE2CA6-D5CD-4F0D-9337-8AFCED88E3FE}"/>
              </a:ext>
            </a:extLst>
          </p:cNvPr>
          <p:cNvSpPr>
            <a:spLocks noGrp="1"/>
          </p:cNvSpPr>
          <p:nvPr>
            <p:ph idx="1"/>
          </p:nvPr>
        </p:nvSpPr>
        <p:spPr>
          <a:xfrm>
            <a:off x="838200" y="1825625"/>
            <a:ext cx="10515600" cy="4351338"/>
          </a:xfrm>
        </p:spPr>
        <p:txBody>
          <a:bodyPr/>
          <a:lstStyle/>
          <a:p>
            <a:r>
              <a:rPr lang="zh-TW" altLang="en-US" dirty="0"/>
              <a:t>該研究使用重複測量設計。時間 </a:t>
            </a:r>
            <a:r>
              <a:rPr lang="en-US" altLang="zh-TW" dirty="0"/>
              <a:t>1 </a:t>
            </a:r>
            <a:r>
              <a:rPr lang="zh-TW" altLang="en-US" dirty="0"/>
              <a:t>問卷由同意參與的學生在課堂結束時完成，參與者被要求在附在問卷正面的單獨一張紙上寫下他們的姓名和聯繫地址。</a:t>
            </a:r>
            <a:endParaRPr lang="en-US" altLang="zh-TW" dirty="0"/>
          </a:p>
          <a:p>
            <a:r>
              <a:rPr lang="zh-TW" altLang="en-US" dirty="0"/>
              <a:t>時間 </a:t>
            </a:r>
            <a:r>
              <a:rPr lang="en-US" altLang="zh-TW" dirty="0"/>
              <a:t>2 </a:t>
            </a:r>
            <a:r>
              <a:rPr lang="zh-TW" altLang="en-US" dirty="0"/>
              <a:t>問卷在 </a:t>
            </a:r>
            <a:r>
              <a:rPr lang="en-US" altLang="zh-TW" dirty="0"/>
              <a:t>3 </a:t>
            </a:r>
            <a:r>
              <a:rPr lang="zh-TW" altLang="en-US" dirty="0"/>
              <a:t>個月後郵寄給學生，讓他們獨自在家中完成。由於參與者不需要在任何地方寫上他們的名字並且在他們自己的家中完成，這代表了一個私人環境。</a:t>
            </a:r>
            <a:r>
              <a:rPr lang="en-US" altLang="zh-TW" dirty="0"/>
              <a:t>Time 2 </a:t>
            </a:r>
            <a:r>
              <a:rPr lang="zh-TW" altLang="en-US" dirty="0"/>
              <a:t>問卷使用免費信封郵寄</a:t>
            </a:r>
          </a:p>
        </p:txBody>
      </p:sp>
    </p:spTree>
    <p:extLst>
      <p:ext uri="{BB962C8B-B14F-4D97-AF65-F5344CB8AC3E}">
        <p14:creationId xmlns:p14="http://schemas.microsoft.com/office/powerpoint/2010/main" val="3034039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21C80E2-534D-4DBD-9E9A-A40D06FF2DBE}"/>
              </a:ext>
            </a:extLst>
          </p:cNvPr>
          <p:cNvSpPr>
            <a:spLocks noGrp="1"/>
          </p:cNvSpPr>
          <p:nvPr>
            <p:ph idx="1"/>
          </p:nvPr>
        </p:nvSpPr>
        <p:spPr>
          <a:xfrm>
            <a:off x="838200" y="1825625"/>
            <a:ext cx="10515600" cy="4351338"/>
          </a:xfrm>
        </p:spPr>
        <p:txBody>
          <a:bodyPr/>
          <a:lstStyle/>
          <a:p>
            <a:r>
              <a:rPr lang="zh-TW" altLang="en-US" dirty="0"/>
              <a:t>在</a:t>
            </a:r>
            <a:r>
              <a:rPr lang="en-US" altLang="zh-TW" dirty="0"/>
              <a:t>BIDR</a:t>
            </a:r>
            <a:r>
              <a:rPr lang="zh-TW" altLang="en-US" dirty="0"/>
              <a:t>中</a:t>
            </a:r>
            <a:r>
              <a:rPr lang="zh-TW" altLang="en-US" u="sng" dirty="0"/>
              <a:t>印像管理和自欺欺人</a:t>
            </a:r>
            <a:r>
              <a:rPr lang="zh-TW" altLang="en-US" dirty="0"/>
              <a:t>在</a:t>
            </a:r>
            <a:r>
              <a:rPr lang="zh-TW" altLang="en-US" u="sng" dirty="0"/>
              <a:t>時間 </a:t>
            </a:r>
            <a:r>
              <a:rPr lang="en-US" altLang="zh-TW" u="sng" dirty="0"/>
              <a:t>1 </a:t>
            </a:r>
            <a:r>
              <a:rPr lang="zh-TW" altLang="en-US" u="sng" dirty="0"/>
              <a:t>和時間 </a:t>
            </a:r>
            <a:r>
              <a:rPr lang="en-US" altLang="zh-TW" u="sng" dirty="0"/>
              <a:t>2</a:t>
            </a:r>
            <a:r>
              <a:rPr lang="zh-TW" altLang="en-US" dirty="0"/>
              <a:t>具有低到中等相關性。使用配對</a:t>
            </a:r>
            <a:r>
              <a:rPr lang="en-US" altLang="zh-TW" dirty="0"/>
              <a:t>t</a:t>
            </a:r>
            <a:r>
              <a:rPr lang="zh-TW" altLang="en-US" dirty="0"/>
              <a:t>檢驗後結果為以下</a:t>
            </a:r>
            <a:r>
              <a:rPr lang="en-US" altLang="zh-TW" dirty="0"/>
              <a:t>:</a:t>
            </a:r>
          </a:p>
          <a:p>
            <a:pPr lvl="1"/>
            <a:r>
              <a:rPr lang="zh-TW" altLang="en-US" dirty="0"/>
              <a:t>參與者的印像管理在公共環境的分數高於私人環境</a:t>
            </a:r>
            <a:r>
              <a:rPr lang="en-US" altLang="zh-TW" dirty="0"/>
              <a:t>(</a:t>
            </a:r>
            <a:r>
              <a:rPr lang="en-US" altLang="zh-TW" i="1" dirty="0"/>
              <a:t>p</a:t>
            </a:r>
            <a:r>
              <a:rPr lang="en-US" altLang="zh-TW" dirty="0"/>
              <a:t>  &lt;  . 001)</a:t>
            </a:r>
            <a:r>
              <a:rPr lang="zh-TW" altLang="en-US" dirty="0"/>
              <a:t>。</a:t>
            </a:r>
            <a:endParaRPr lang="en-US" altLang="zh-TW" dirty="0"/>
          </a:p>
          <a:p>
            <a:pPr lvl="1"/>
            <a:r>
              <a:rPr lang="zh-TW" altLang="en-US" dirty="0"/>
              <a:t>自欺欺人的分數在公共場合也比私人更高</a:t>
            </a:r>
            <a:r>
              <a:rPr lang="en-US" altLang="zh-TW" dirty="0"/>
              <a:t>(</a:t>
            </a:r>
            <a:r>
              <a:rPr lang="en-US" altLang="zh-TW" i="1" dirty="0"/>
              <a:t>p</a:t>
            </a:r>
            <a:r>
              <a:rPr lang="en-US" altLang="zh-TW" dirty="0"/>
              <a:t>  &lt;  . 001)</a:t>
            </a:r>
            <a:r>
              <a:rPr lang="zh-TW" altLang="en-US" dirty="0"/>
              <a:t>。</a:t>
            </a:r>
            <a:endParaRPr lang="en-US" altLang="zh-TW" dirty="0"/>
          </a:p>
          <a:p>
            <a:pPr lvl="1"/>
            <a:r>
              <a:rPr lang="zh-TW" altLang="en-US" dirty="0"/>
              <a:t>與預期相同，參與者在公共環境中表現出比在私人環境中更高的社會觀感水準。</a:t>
            </a:r>
          </a:p>
        </p:txBody>
      </p:sp>
    </p:spTree>
    <p:extLst>
      <p:ext uri="{BB962C8B-B14F-4D97-AF65-F5344CB8AC3E}">
        <p14:creationId xmlns:p14="http://schemas.microsoft.com/office/powerpoint/2010/main" val="1298404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295400" y="740156"/>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A7C0A40F-7C3C-46F8-B853-F842943D6F98}"/>
              </a:ext>
            </a:extLst>
          </p:cNvPr>
          <p:cNvSpPr>
            <a:spLocks noGrp="1"/>
          </p:cNvSpPr>
          <p:nvPr>
            <p:ph idx="1"/>
          </p:nvPr>
        </p:nvSpPr>
        <p:spPr>
          <a:xfrm>
            <a:off x="232611" y="2109369"/>
            <a:ext cx="3320716" cy="3787869"/>
          </a:xfrm>
        </p:spPr>
        <p:txBody>
          <a:bodyPr>
            <a:normAutofit/>
          </a:bodyPr>
          <a:lstStyle/>
          <a:p>
            <a:r>
              <a:rPr lang="zh-TW" altLang="en-US" dirty="0">
                <a:latin typeface="微軟正黑體" panose="020B0604030504040204" pitchFamily="34" charset="-120"/>
                <a:ea typeface="微軟正黑體" panose="020B0604030504040204" pitchFamily="34" charset="-120"/>
              </a:rPr>
              <a:t>公共和私人環境中的 </a:t>
            </a:r>
            <a:r>
              <a:rPr lang="en-US" altLang="zh-TW" dirty="0">
                <a:latin typeface="微軟正黑體" panose="020B0604030504040204" pitchFamily="34" charset="-120"/>
                <a:ea typeface="微軟正黑體" panose="020B0604030504040204" pitchFamily="34" charset="-120"/>
              </a:rPr>
              <a:t>DRAS </a:t>
            </a:r>
            <a:r>
              <a:rPr lang="zh-TW" altLang="en-US" dirty="0">
                <a:latin typeface="微軟正黑體" panose="020B0604030504040204" pitchFamily="34" charset="-120"/>
                <a:ea typeface="微軟正黑體" panose="020B0604030504040204" pitchFamily="34" charset="-120"/>
              </a:rPr>
              <a:t>的結果如表所示。參與者在</a:t>
            </a:r>
            <a:r>
              <a:rPr lang="zh-TW" altLang="en-US" dirty="0">
                <a:solidFill>
                  <a:srgbClr val="FF0000"/>
                </a:solidFill>
                <a:latin typeface="微軟正黑體" panose="020B0604030504040204" pitchFamily="34" charset="-120"/>
                <a:ea typeface="微軟正黑體" panose="020B0604030504040204" pitchFamily="34" charset="-120"/>
              </a:rPr>
              <a:t>公共場合的駕駛迴避水準更高</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r>
              <a:rPr lang="zh-TW" altLang="en-US" dirty="0">
                <a:latin typeface="微軟正黑體" panose="020B0604030504040204" pitchFamily="34" charset="-120"/>
                <a:ea typeface="微軟正黑體" panose="020B0604030504040204" pitchFamily="34" charset="-120"/>
              </a:rPr>
              <a:t>四個項目中只有一般迴避是有顯著差異，但整體也是顯著的。</a:t>
            </a:r>
            <a:endParaRPr lang="en-US" altLang="zh-TW" dirty="0">
              <a:latin typeface="微軟正黑體" panose="020B0604030504040204" pitchFamily="34" charset="-120"/>
              <a:ea typeface="微軟正黑體" panose="020B0604030504040204" pitchFamily="34" charset="-120"/>
            </a:endParaRPr>
          </a:p>
        </p:txBody>
      </p:sp>
      <p:pic>
        <p:nvPicPr>
          <p:cNvPr id="9" name="圖片 8">
            <a:extLst>
              <a:ext uri="{FF2B5EF4-FFF2-40B4-BE49-F238E27FC236}">
                <a16:creationId xmlns:a16="http://schemas.microsoft.com/office/drawing/2014/main" id="{AED5291C-DB7D-482D-B074-3FFD37255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327" y="1428750"/>
            <a:ext cx="8213558" cy="5149109"/>
          </a:xfrm>
          <a:prstGeom prst="rect">
            <a:avLst/>
          </a:prstGeom>
        </p:spPr>
      </p:pic>
      <p:sp>
        <p:nvSpPr>
          <p:cNvPr id="6" name="矩形 5">
            <a:extLst>
              <a:ext uri="{FF2B5EF4-FFF2-40B4-BE49-F238E27FC236}">
                <a16:creationId xmlns:a16="http://schemas.microsoft.com/office/drawing/2014/main" id="{C99FCB57-9E6F-4B62-B920-D51F749849C0}"/>
              </a:ext>
            </a:extLst>
          </p:cNvPr>
          <p:cNvSpPr/>
          <p:nvPr/>
        </p:nvSpPr>
        <p:spPr>
          <a:xfrm>
            <a:off x="3797403" y="1428750"/>
            <a:ext cx="3185487" cy="369332"/>
          </a:xfrm>
          <a:prstGeom prst="rect">
            <a:avLst/>
          </a:prstGeom>
        </p:spPr>
        <p:txBody>
          <a:bodyPr wrap="none">
            <a:spAutoFit/>
          </a:bodyPr>
          <a:lstStyle/>
          <a:p>
            <a:r>
              <a:rPr lang="zh-TW" altLang="en-US" dirty="0">
                <a:solidFill>
                  <a:srgbClr val="FF0000"/>
                </a:solidFill>
                <a:latin typeface="NexusSerif"/>
              </a:rPr>
              <a:t>較高的分數表示更頻繁的迴避</a:t>
            </a:r>
            <a:endParaRPr lang="zh-TW" altLang="en-US" dirty="0">
              <a:solidFill>
                <a:srgbClr val="FF0000"/>
              </a:solidFill>
            </a:endParaRPr>
          </a:p>
        </p:txBody>
      </p:sp>
      <p:sp>
        <p:nvSpPr>
          <p:cNvPr id="3" name="矩形: 圓角 2">
            <a:extLst>
              <a:ext uri="{FF2B5EF4-FFF2-40B4-BE49-F238E27FC236}">
                <a16:creationId xmlns:a16="http://schemas.microsoft.com/office/drawing/2014/main" id="{DAAF2509-2F04-4F62-970A-6D4BF5FA90EC}"/>
              </a:ext>
            </a:extLst>
          </p:cNvPr>
          <p:cNvSpPr/>
          <p:nvPr/>
        </p:nvSpPr>
        <p:spPr>
          <a:xfrm>
            <a:off x="10081356" y="1798082"/>
            <a:ext cx="444500" cy="2170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圓角 9">
            <a:extLst>
              <a:ext uri="{FF2B5EF4-FFF2-40B4-BE49-F238E27FC236}">
                <a16:creationId xmlns:a16="http://schemas.microsoft.com/office/drawing/2014/main" id="{CCFBD3DF-64E6-40D6-9A83-54D852C79F94}"/>
              </a:ext>
            </a:extLst>
          </p:cNvPr>
          <p:cNvSpPr/>
          <p:nvPr/>
        </p:nvSpPr>
        <p:spPr>
          <a:xfrm>
            <a:off x="10081356" y="2012069"/>
            <a:ext cx="444500" cy="2170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908563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第五章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5. </a:t>
            </a:r>
            <a:r>
              <a:rPr lang="zh-TW" altLang="en-US" dirty="0">
                <a:solidFill>
                  <a:srgbClr val="191B0E"/>
                </a:solidFill>
                <a:latin typeface="Franklin Gothic Book" panose="020B0503020102020204"/>
                <a:ea typeface="微軟正黑體" panose="020B0604030504040204" pitchFamily="34" charset="-120"/>
              </a:rPr>
              <a:t>結果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10" name="內容版面配置區 2">
            <a:extLst>
              <a:ext uri="{FF2B5EF4-FFF2-40B4-BE49-F238E27FC236}">
                <a16:creationId xmlns:a16="http://schemas.microsoft.com/office/drawing/2014/main" id="{1CDE9834-0B23-40EE-93E2-1775E981E579}"/>
              </a:ext>
            </a:extLst>
          </p:cNvPr>
          <p:cNvSpPr>
            <a:spLocks noGrp="1"/>
          </p:cNvSpPr>
          <p:nvPr>
            <p:ph idx="1"/>
          </p:nvPr>
        </p:nvSpPr>
        <p:spPr>
          <a:xfrm>
            <a:off x="838200" y="1825625"/>
            <a:ext cx="3434948" cy="4934298"/>
          </a:xfrm>
          <a:solidFill>
            <a:schemeClr val="bg1"/>
          </a:solidFill>
        </p:spPr>
        <p:txBody>
          <a:bodyPr>
            <a:normAutofit/>
          </a:bodyPr>
          <a:lstStyle/>
          <a:p>
            <a:r>
              <a:rPr lang="zh-TW" altLang="en-US" sz="2400" dirty="0"/>
              <a:t>右表顯示了公共和私人環境中的 </a:t>
            </a:r>
            <a:r>
              <a:rPr lang="en-US" altLang="zh-TW" sz="2400" dirty="0"/>
              <a:t>DBQ </a:t>
            </a:r>
            <a:r>
              <a:rPr lang="zh-TW" altLang="en-US" sz="2400" dirty="0"/>
              <a:t>量表分數的平均值。在四個區段當中</a:t>
            </a:r>
            <a:r>
              <a:rPr lang="en-US" altLang="zh-TW" sz="2400" dirty="0"/>
              <a:t>(</a:t>
            </a:r>
            <a:r>
              <a:rPr lang="zh-TW" altLang="en-US" sz="2400" dirty="0"/>
              <a:t>組內</a:t>
            </a:r>
            <a:r>
              <a:rPr lang="en-US" altLang="zh-TW" sz="2400" dirty="0"/>
              <a:t>)</a:t>
            </a:r>
            <a:r>
              <a:rPr lang="zh-TW" altLang="en-US" sz="2400" dirty="0"/>
              <a:t>都沒有顯著差異。</a:t>
            </a:r>
            <a:endParaRPr lang="en-US" altLang="zh-TW" sz="2400" dirty="0"/>
          </a:p>
          <a:p>
            <a:r>
              <a:rPr lang="zh-TW" altLang="en-US" sz="2400" dirty="0"/>
              <a:t>四個區段之間</a:t>
            </a:r>
            <a:r>
              <a:rPr lang="en-US" altLang="zh-TW" sz="2400" dirty="0"/>
              <a:t>(</a:t>
            </a:r>
            <a:r>
              <a:rPr lang="zh-TW" altLang="en-US" sz="2400" dirty="0"/>
              <a:t>組間</a:t>
            </a:r>
            <a:r>
              <a:rPr lang="en-US" altLang="zh-TW" sz="2400" dirty="0"/>
              <a:t>)</a:t>
            </a:r>
            <a:r>
              <a:rPr lang="zh-TW" altLang="en-US" sz="2400" dirty="0"/>
              <a:t>有較少顯著差異。效果（</a:t>
            </a:r>
            <a:r>
              <a:rPr lang="en-US" altLang="zh-TW" sz="2400" dirty="0"/>
              <a:t>Cohen‘s </a:t>
            </a:r>
            <a:r>
              <a:rPr lang="en-US" altLang="zh-TW" sz="2400" i="1" dirty="0"/>
              <a:t>d</a:t>
            </a:r>
            <a:r>
              <a:rPr lang="en-US" altLang="zh-TW" sz="2400" dirty="0"/>
              <a:t>) </a:t>
            </a:r>
            <a:r>
              <a:rPr lang="zh-TW" altLang="en-US" sz="2400" dirty="0"/>
              <a:t>都很小 </a:t>
            </a:r>
            <a:r>
              <a:rPr lang="en-US" altLang="zh-TW" sz="2400" dirty="0"/>
              <a:t>(0.14–0.17)</a:t>
            </a:r>
            <a:r>
              <a:rPr lang="zh-TW" altLang="en-US" sz="2400" dirty="0"/>
              <a:t>，使用 </a:t>
            </a:r>
            <a:r>
              <a:rPr lang="en-US" altLang="zh-TW" sz="2400" dirty="0"/>
              <a:t>Bonferroni </a:t>
            </a:r>
            <a:r>
              <a:rPr lang="zh-TW" altLang="en-US" sz="2400" dirty="0"/>
              <a:t>事後檢定 </a:t>
            </a:r>
            <a:r>
              <a:rPr lang="en-US" altLang="zh-TW" sz="2400" dirty="0"/>
              <a:t>(.05/32  =  .002)</a:t>
            </a:r>
            <a:r>
              <a:rPr lang="zh-TW" altLang="en-US" sz="2400" dirty="0"/>
              <a:t>進行的測試數量的 </a:t>
            </a:r>
            <a:r>
              <a:rPr lang="en-US" altLang="zh-TW" sz="2400" dirty="0"/>
              <a:t>alpha </a:t>
            </a:r>
            <a:r>
              <a:rPr lang="zh-TW" altLang="en-US" sz="2400" dirty="0"/>
              <a:t>水準後，沒有任何項目保持顯著性。</a:t>
            </a:r>
          </a:p>
        </p:txBody>
      </p:sp>
      <p:pic>
        <p:nvPicPr>
          <p:cNvPr id="5" name="圖片 4">
            <a:extLst>
              <a:ext uri="{FF2B5EF4-FFF2-40B4-BE49-F238E27FC236}">
                <a16:creationId xmlns:a16="http://schemas.microsoft.com/office/drawing/2014/main" id="{23132164-6B64-42BF-8893-F1BA3E215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3148" y="1613216"/>
            <a:ext cx="7360052" cy="4934298"/>
          </a:xfrm>
          <a:prstGeom prst="rect">
            <a:avLst/>
          </a:prstGeom>
        </p:spPr>
      </p:pic>
    </p:spTree>
    <p:extLst>
      <p:ext uri="{BB962C8B-B14F-4D97-AF65-F5344CB8AC3E}">
        <p14:creationId xmlns:p14="http://schemas.microsoft.com/office/powerpoint/2010/main" val="2940182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ED23BDEC-8B38-424F-A57A-8E16AC0AE262}"/>
              </a:ext>
            </a:extLst>
          </p:cNvPr>
          <p:cNvSpPr>
            <a:spLocks noGrp="1"/>
          </p:cNvSpPr>
          <p:nvPr>
            <p:ph idx="1"/>
          </p:nvPr>
        </p:nvSpPr>
        <p:spPr>
          <a:xfrm>
            <a:off x="838200" y="1825625"/>
            <a:ext cx="10515600" cy="4351338"/>
          </a:xfrm>
        </p:spPr>
        <p:txBody>
          <a:bodyPr/>
          <a:lstStyle/>
          <a:p>
            <a:r>
              <a:rPr lang="zh-TW" altLang="en-US" dirty="0"/>
              <a:t>不同環境的差異可能是由於每個環境中的參與者群體不同（</a:t>
            </a:r>
            <a:r>
              <a:rPr lang="en-US" altLang="zh-TW" dirty="0" err="1"/>
              <a:t>Lajunen</a:t>
            </a:r>
            <a:r>
              <a:rPr lang="en-US" altLang="zh-TW" dirty="0"/>
              <a:t> &amp; </a:t>
            </a:r>
            <a:r>
              <a:rPr lang="en-US" altLang="zh-TW" dirty="0" err="1"/>
              <a:t>Summala</a:t>
            </a:r>
            <a:r>
              <a:rPr lang="en-US" altLang="zh-TW" dirty="0"/>
              <a:t>, 2003 </a:t>
            </a:r>
            <a:r>
              <a:rPr lang="zh-TW" altLang="en-US" dirty="0"/>
              <a:t>）。由於 </a:t>
            </a:r>
            <a:r>
              <a:rPr lang="en-US" altLang="zh-TW" dirty="0"/>
              <a:t>DRAS </a:t>
            </a:r>
            <a:r>
              <a:rPr lang="zh-TW" altLang="en-US" dirty="0"/>
              <a:t>要求自我說明</a:t>
            </a:r>
            <a:r>
              <a:rPr lang="zh-TW" altLang="en-US" dirty="0">
                <a:solidFill>
                  <a:srgbClr val="FF0000"/>
                </a:solidFill>
              </a:rPr>
              <a:t>是不受歡迎的行為</a:t>
            </a:r>
            <a:r>
              <a:rPr lang="zh-TW" altLang="en-US" dirty="0"/>
              <a:t>所以，</a:t>
            </a:r>
            <a:r>
              <a:rPr lang="en-US" altLang="zh-TW" dirty="0"/>
              <a:t>DRAS </a:t>
            </a:r>
            <a:r>
              <a:rPr lang="zh-TW" altLang="en-US" dirty="0"/>
              <a:t>將容易受到社會觀感的影響（</a:t>
            </a:r>
            <a:r>
              <a:rPr lang="en-US" altLang="zh-TW" dirty="0"/>
              <a:t>Lindeman &amp; </a:t>
            </a:r>
            <a:r>
              <a:rPr lang="en-US" altLang="zh-TW" dirty="0" err="1"/>
              <a:t>Verkasalo</a:t>
            </a:r>
            <a:r>
              <a:rPr lang="en-US" altLang="zh-TW" dirty="0"/>
              <a:t>, 1995 </a:t>
            </a:r>
            <a:r>
              <a:rPr lang="zh-TW" altLang="en-US" dirty="0"/>
              <a:t>）。並且當問卷在私人環境中完成時，會有明顯較低的分數，與之前對其他類型駕駛行為的研究一致（</a:t>
            </a:r>
            <a:r>
              <a:rPr lang="en-US" altLang="zh-TW" dirty="0" err="1"/>
              <a:t>Lajunen</a:t>
            </a:r>
            <a:r>
              <a:rPr lang="en-US" altLang="zh-TW" dirty="0"/>
              <a:t> et al., 1998)</a:t>
            </a:r>
            <a:r>
              <a:rPr lang="zh-TW" altLang="en-US" dirty="0"/>
              <a:t>。</a:t>
            </a:r>
            <a:endParaRPr lang="en-US" altLang="zh-TW" dirty="0"/>
          </a:p>
          <a:p>
            <a:r>
              <a:rPr lang="zh-TW" altLang="en-US" dirty="0"/>
              <a:t>由於參與者都是大學生，並且該研究是在汽油價格處於歷史高位的時期進行的，因此參與者可能出於實際原因，所以在這兩種情況下的迴避水準相近有可能的。</a:t>
            </a:r>
            <a:endParaRPr lang="en-US" altLang="zh-TW" dirty="0"/>
          </a:p>
          <a:p>
            <a:endParaRPr lang="zh-TW" altLang="en-US" dirty="0"/>
          </a:p>
        </p:txBody>
      </p:sp>
    </p:spTree>
    <p:extLst>
      <p:ext uri="{BB962C8B-B14F-4D97-AF65-F5344CB8AC3E}">
        <p14:creationId xmlns:p14="http://schemas.microsoft.com/office/powerpoint/2010/main" val="2358579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第六章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6. </a:t>
            </a:r>
            <a:r>
              <a:rPr lang="zh-TW" altLang="en-US" dirty="0">
                <a:solidFill>
                  <a:srgbClr val="191B0E"/>
                </a:solidFill>
                <a:latin typeface="Franklin Gothic Book" panose="020B0503020102020204"/>
                <a:ea typeface="微軟正黑體" panose="020B0604030504040204" pitchFamily="34" charset="-120"/>
              </a:rPr>
              <a:t>結果與討論</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68C64B10-7FCE-4DEE-B71E-4C679677A2B6}"/>
              </a:ext>
            </a:extLst>
          </p:cNvPr>
          <p:cNvSpPr>
            <a:spLocks noGrp="1"/>
          </p:cNvSpPr>
          <p:nvPr>
            <p:ph idx="1"/>
          </p:nvPr>
        </p:nvSpPr>
        <p:spPr>
          <a:xfrm>
            <a:off x="838200" y="1825625"/>
            <a:ext cx="10515600" cy="4351338"/>
          </a:xfrm>
        </p:spPr>
        <p:txBody>
          <a:bodyPr/>
          <a:lstStyle/>
          <a:p>
            <a:r>
              <a:rPr lang="zh-TW" altLang="en-US" dirty="0"/>
              <a:t>來自 </a:t>
            </a:r>
            <a:r>
              <a:rPr lang="en-US" altLang="zh-TW" dirty="0"/>
              <a:t>DRAS </a:t>
            </a:r>
            <a:r>
              <a:rPr lang="zh-TW" altLang="en-US" dirty="0"/>
              <a:t>的這些項目可能不是評估由於焦慮或恐懼而導致的駕駛迴避，而是描寫在公共環境中駕駛所在意的迴避程度。</a:t>
            </a:r>
            <a:endParaRPr lang="en-US" altLang="zh-TW" dirty="0"/>
          </a:p>
          <a:p>
            <a:r>
              <a:rPr lang="zh-TW" altLang="en-US" dirty="0"/>
              <a:t>儘管研究人員指定參與者單獨和私下完成問卷，但許多參與者可能是在朋友、家人、室友（與他們合租的人）或其他不那麼私密的地方完成了問卷地點。</a:t>
            </a:r>
            <a:endParaRPr lang="en-US" altLang="zh-TW" dirty="0"/>
          </a:p>
          <a:p>
            <a:r>
              <a:rPr lang="zh-TW" altLang="en-US" dirty="0"/>
              <a:t>在 </a:t>
            </a:r>
            <a:r>
              <a:rPr lang="en-US" altLang="zh-TW" dirty="0"/>
              <a:t>DRAS </a:t>
            </a:r>
            <a:r>
              <a:rPr lang="zh-TW" altLang="en-US" dirty="0"/>
              <a:t>上自我說明的駕駛迴避和駕駛的異常行為（由 </a:t>
            </a:r>
            <a:r>
              <a:rPr lang="en-US" altLang="zh-TW" dirty="0"/>
              <a:t>DBQ </a:t>
            </a:r>
            <a:r>
              <a:rPr lang="zh-TW" altLang="en-US" dirty="0"/>
              <a:t>衡量）似乎並不一定會受到社會期望所影響。</a:t>
            </a:r>
            <a:endParaRPr lang="en-US" altLang="zh-TW" dirty="0"/>
          </a:p>
          <a:p>
            <a:endParaRPr lang="zh-TW" altLang="en-US" dirty="0"/>
          </a:p>
        </p:txBody>
      </p:sp>
    </p:spTree>
    <p:extLst>
      <p:ext uri="{BB962C8B-B14F-4D97-AF65-F5344CB8AC3E}">
        <p14:creationId xmlns:p14="http://schemas.microsoft.com/office/powerpoint/2010/main" val="396868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3363191" y="2767282"/>
            <a:ext cx="5465618" cy="1323439"/>
          </a:xfrm>
          <a:prstGeom prst="rect">
            <a:avLst/>
          </a:prstGeom>
          <a:noFill/>
        </p:spPr>
        <p:txBody>
          <a:bodyPr wrap="square" rtlCol="0">
            <a:spAutoFit/>
          </a:bodyPr>
          <a:lstStyle/>
          <a:p>
            <a:r>
              <a:rPr lang="en-US" altLang="zh-TW" sz="4000" b="1" spc="300" dirty="0">
                <a:solidFill>
                  <a:srgbClr val="00908D"/>
                </a:solidFill>
                <a:latin typeface="微軟正黑體" panose="020B0604030504040204" pitchFamily="34" charset="-120"/>
                <a:ea typeface="微軟正黑體" panose="020B0604030504040204" pitchFamily="34" charset="-120"/>
              </a:rPr>
              <a:t>Thank You</a:t>
            </a:r>
          </a:p>
          <a:p>
            <a:r>
              <a:rPr lang="en-US" altLang="zh-TW" sz="4000" b="1" spc="300" dirty="0">
                <a:solidFill>
                  <a:srgbClr val="595149"/>
                </a:solidFill>
                <a:latin typeface="微軟正黑體" panose="020B0604030504040204" pitchFamily="34" charset="-120"/>
                <a:ea typeface="微軟正黑體" panose="020B0604030504040204" pitchFamily="34" charset="-120"/>
              </a:rPr>
              <a:t>For Your Attention.</a:t>
            </a:r>
            <a:endParaRPr lang="zh-TW" altLang="en-US" sz="4000" b="1" spc="300" dirty="0">
              <a:solidFill>
                <a:srgbClr val="595149"/>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8613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第一章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1.</a:t>
            </a:r>
            <a:r>
              <a:rPr lang="zh-TW" altLang="en-US" dirty="0">
                <a:solidFill>
                  <a:srgbClr val="191B0E"/>
                </a:solidFill>
                <a:latin typeface="Franklin Gothic Book" panose="020B0503020102020204"/>
                <a:ea typeface="微軟正黑體" panose="020B0604030504040204" pitchFamily="34" charset="-120"/>
              </a:rPr>
              <a:t>背景動機</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94CAF64-D16D-412A-B97D-0E3922696609}"/>
              </a:ext>
            </a:extLst>
          </p:cNvPr>
          <p:cNvSpPr>
            <a:spLocks noGrp="1"/>
          </p:cNvSpPr>
          <p:nvPr>
            <p:ph idx="1"/>
          </p:nvPr>
        </p:nvSpPr>
        <p:spPr>
          <a:xfrm>
            <a:off x="838200" y="1825625"/>
            <a:ext cx="10515600" cy="4351338"/>
          </a:xfrm>
        </p:spPr>
        <p:txBody>
          <a:bodyPr/>
          <a:lstStyle/>
          <a:p>
            <a:r>
              <a:rPr lang="zh-TW" altLang="en-US" dirty="0"/>
              <a:t>交通心理學文獻中很常使用駕駛行為的自我說明方法進行研究，然而這接方法可能受到社會期望偏差的影響，但還沒有研究調查最近開發的用於社會期望反應的焦慮和迴避行為的方法。</a:t>
            </a:r>
            <a:endParaRPr lang="en-US" altLang="zh-TW" dirty="0"/>
          </a:p>
        </p:txBody>
      </p:sp>
    </p:spTree>
    <p:extLst>
      <p:ext uri="{BB962C8B-B14F-4D97-AF65-F5344CB8AC3E}">
        <p14:creationId xmlns:p14="http://schemas.microsoft.com/office/powerpoint/2010/main" val="105497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D77E8860-AACD-4F49-A102-7721932911BB}"/>
              </a:ext>
            </a:extLst>
          </p:cNvPr>
          <p:cNvSpPr>
            <a:spLocks noGrp="1"/>
          </p:cNvSpPr>
          <p:nvPr>
            <p:ph idx="1"/>
          </p:nvPr>
        </p:nvSpPr>
        <p:spPr>
          <a:xfrm>
            <a:off x="838200" y="1825625"/>
            <a:ext cx="10515600" cy="4351338"/>
          </a:xfrm>
        </p:spPr>
        <p:txBody>
          <a:bodyPr/>
          <a:lstStyle/>
          <a:p>
            <a:r>
              <a:rPr lang="zh-TW" altLang="en-US" dirty="0">
                <a:latin typeface="Times New Roman" panose="02020603050405020304" pitchFamily="18" charset="0"/>
                <a:cs typeface="Times New Roman" panose="02020603050405020304" pitchFamily="18" charset="0"/>
              </a:rPr>
              <a:t>自我報告問卷和調查研究被廣泛使用對駕駛行為</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a:t>
            </a:r>
            <a:r>
              <a:rPr lang="en-US" altLang="zh-TW" dirty="0" err="1">
                <a:latin typeface="Times New Roman" panose="02020603050405020304" pitchFamily="18" charset="0"/>
                <a:cs typeface="Times New Roman" panose="02020603050405020304" pitchFamily="18" charset="0"/>
              </a:rPr>
              <a:t>Lajunen</a:t>
            </a:r>
            <a:r>
              <a:rPr lang="en-US" altLang="zh-TW" dirty="0">
                <a:latin typeface="Times New Roman" panose="02020603050405020304" pitchFamily="18" charset="0"/>
                <a:cs typeface="Times New Roman" panose="02020603050405020304" pitchFamily="18" charset="0"/>
              </a:rPr>
              <a:t> &amp; </a:t>
            </a:r>
            <a:r>
              <a:rPr lang="en-US" altLang="zh-TW" dirty="0" err="1">
                <a:latin typeface="Times New Roman" panose="02020603050405020304" pitchFamily="18" charset="0"/>
                <a:cs typeface="Times New Roman" panose="02020603050405020304" pitchFamily="18" charset="0"/>
              </a:rPr>
              <a:t>Summala</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2003; Reason</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te</a:t>
            </a:r>
            <a:r>
              <a:rPr lang="en-US" altLang="zh-TW" dirty="0">
                <a:latin typeface="Times New Roman" panose="02020603050405020304" pitchFamily="18" charset="0"/>
                <a:cs typeface="Times New Roman" panose="02020603050405020304" pitchFamily="18" charset="0"/>
              </a:rPr>
              <a:t> al., 1990; Strahan et al.,  2008; </a:t>
            </a:r>
            <a:r>
              <a:rPr lang="en-US" altLang="zh-TW" dirty="0" err="1">
                <a:latin typeface="Times New Roman" panose="02020603050405020304" pitchFamily="18" charset="0"/>
                <a:cs typeface="Times New Roman" panose="02020603050405020304" pitchFamily="18" charset="0"/>
              </a:rPr>
              <a:t>Sullman</a:t>
            </a:r>
            <a:r>
              <a:rPr lang="en-US" altLang="zh-TW"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te</a:t>
            </a:r>
            <a:r>
              <a:rPr lang="en-US" altLang="zh-TW" dirty="0">
                <a:latin typeface="Times New Roman" panose="02020603050405020304" pitchFamily="18" charset="0"/>
                <a:cs typeface="Times New Roman" panose="02020603050405020304" pitchFamily="18" charset="0"/>
              </a:rPr>
              <a:t> al., 2009; </a:t>
            </a:r>
            <a:r>
              <a:rPr lang="en-US" altLang="zh-TW" dirty="0" err="1">
                <a:latin typeface="Times New Roman" panose="02020603050405020304" pitchFamily="18" charset="0"/>
                <a:cs typeface="Times New Roman" panose="02020603050405020304" pitchFamily="18" charset="0"/>
              </a:rPr>
              <a:t>Wallén</a:t>
            </a:r>
            <a:r>
              <a:rPr lang="en-US" altLang="zh-TW" dirty="0">
                <a:latin typeface="Times New Roman" panose="02020603050405020304" pitchFamily="18" charset="0"/>
                <a:cs typeface="Times New Roman" panose="02020603050405020304" pitchFamily="18" charset="0"/>
              </a:rPr>
              <a:t> et al., 2008; </a:t>
            </a:r>
            <a:r>
              <a:rPr lang="en-US" altLang="zh-TW" dirty="0" err="1">
                <a:latin typeface="Times New Roman" panose="02020603050405020304" pitchFamily="18" charset="0"/>
                <a:cs typeface="Times New Roman" panose="02020603050405020304" pitchFamily="18" charset="0"/>
              </a:rPr>
              <a:t>Simsekog˘lu</a:t>
            </a:r>
            <a:r>
              <a:rPr lang="en-US" altLang="zh-TW" dirty="0">
                <a:latin typeface="Times New Roman" panose="02020603050405020304" pitchFamily="18" charset="0"/>
                <a:cs typeface="Times New Roman" panose="02020603050405020304" pitchFamily="18" charset="0"/>
              </a:rPr>
              <a:t> &amp; </a:t>
            </a:r>
            <a:r>
              <a:rPr lang="en-US" altLang="zh-TW" dirty="0" err="1">
                <a:latin typeface="Times New Roman" panose="02020603050405020304" pitchFamily="18" charset="0"/>
                <a:cs typeface="Times New Roman" panose="02020603050405020304" pitchFamily="18" charset="0"/>
              </a:rPr>
              <a:t>Lajunen</a:t>
            </a:r>
            <a:r>
              <a:rPr lang="en-US" altLang="zh-TW" dirty="0">
                <a:latin typeface="Times New Roman" panose="02020603050405020304" pitchFamily="18" charset="0"/>
                <a:cs typeface="Times New Roman" panose="02020603050405020304" pitchFamily="18" charset="0"/>
              </a:rPr>
              <a:t>, 2008)</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自我報告方法優點是低成本、數據收集效率高、提供有關行為頻率的資訊以及能夠調查駕駛行為與態度、情緒和個性特徵等因素之間的關係方面。然而，自我報告比行為觀察等其他方法更容易受到社會期望的影響，因此在可靠性和外部效度方面可能存在問題</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Paulhus</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1991)</a:t>
            </a:r>
            <a:r>
              <a:rPr lang="zh-TW" alt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83448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7" name="內容版面配置區 2">
            <a:extLst>
              <a:ext uri="{FF2B5EF4-FFF2-40B4-BE49-F238E27FC236}">
                <a16:creationId xmlns:a16="http://schemas.microsoft.com/office/drawing/2014/main" id="{6007FF6B-28F1-4B84-B0B8-3943181EB111}"/>
              </a:ext>
            </a:extLst>
          </p:cNvPr>
          <p:cNvSpPr>
            <a:spLocks noGrp="1"/>
          </p:cNvSpPr>
          <p:nvPr>
            <p:ph idx="1"/>
          </p:nvPr>
        </p:nvSpPr>
        <p:spPr>
          <a:xfrm>
            <a:off x="838200" y="1825625"/>
            <a:ext cx="10515600" cy="4351338"/>
          </a:xfrm>
        </p:spPr>
        <p:txBody>
          <a:bodyPr>
            <a:normAutofit/>
          </a:bodyPr>
          <a:lstStyle/>
          <a:p>
            <a:r>
              <a:rPr lang="zh-TW" altLang="en-US" dirty="0">
                <a:latin typeface="Times New Roman" panose="02020603050405020304" pitchFamily="18" charset="0"/>
                <a:cs typeface="Times New Roman" panose="02020603050405020304" pitchFamily="18" charset="0"/>
              </a:rPr>
              <a:t>印像管理是指對他人描述自我時傾向展現對自己有利的事，而自欺欺人是一種具有偏見但主觀上誠實的自我描述（</a:t>
            </a:r>
            <a:r>
              <a:rPr lang="fi-FI" altLang="zh-TW" dirty="0">
                <a:latin typeface="Times New Roman" panose="02020603050405020304" pitchFamily="18" charset="0"/>
                <a:cs typeface="Times New Roman" panose="02020603050405020304" pitchFamily="18" charset="0"/>
              </a:rPr>
              <a:t>Lajunen et al., 1997 ; Lajunen &amp; Summala, 2003 ; Paulhus, 1984 , Paulhus, 1991 </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r>
              <a:rPr lang="zh-TW" altLang="en-US" dirty="0">
                <a:latin typeface="Times New Roman" panose="02020603050405020304" pitchFamily="18" charset="0"/>
                <a:cs typeface="Times New Roman" panose="02020603050405020304" pitchFamily="18" charset="0"/>
              </a:rPr>
              <a:t>在駕駛的技能中，印像管理的自我說明對</a:t>
            </a:r>
            <a:r>
              <a:rPr lang="zh-TW" altLang="en-US" dirty="0">
                <a:solidFill>
                  <a:srgbClr val="FF0000"/>
                </a:solidFill>
                <a:latin typeface="Times New Roman" panose="02020603050405020304" pitchFamily="18" charset="0"/>
                <a:cs typeface="Times New Roman" panose="02020603050405020304" pitchFamily="18" charset="0"/>
              </a:rPr>
              <a:t>安全事項</a:t>
            </a:r>
            <a:r>
              <a:rPr lang="zh-TW" altLang="en-US" dirty="0">
                <a:latin typeface="Times New Roman" panose="02020603050405020304" pitchFamily="18" charset="0"/>
                <a:cs typeface="Times New Roman" panose="02020603050405020304" pitchFamily="18" charset="0"/>
              </a:rPr>
              <a:t>（例如</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避免不必要的風險、遵守速限、避免交通競爭）呈正相關。而印像管理會扭曲與</a:t>
            </a:r>
            <a:r>
              <a:rPr lang="zh-TW" altLang="en-US" dirty="0">
                <a:solidFill>
                  <a:srgbClr val="FF0000"/>
                </a:solidFill>
                <a:latin typeface="Times New Roman" panose="02020603050405020304" pitchFamily="18" charset="0"/>
                <a:cs typeface="Times New Roman" panose="02020603050405020304" pitchFamily="18" charset="0"/>
              </a:rPr>
              <a:t>安全感知方面</a:t>
            </a:r>
            <a:r>
              <a:rPr lang="zh-TW" altLang="en-US" dirty="0">
                <a:latin typeface="Times New Roman" panose="02020603050405020304" pitchFamily="18" charset="0"/>
                <a:cs typeface="Times New Roman" panose="02020603050405020304" pitchFamily="18" charset="0"/>
              </a:rPr>
              <a:t>相關的駕駛技能</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例如</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感知交通危險、預測前方交通情況和快速反應</a:t>
            </a:r>
            <a:r>
              <a:rPr lang="en-US" altLang="zh-TW" dirty="0">
                <a:latin typeface="Times New Roman" panose="02020603050405020304" pitchFamily="18" charset="0"/>
                <a:cs typeface="Times New Roman" panose="02020603050405020304" pitchFamily="18" charset="0"/>
              </a:rPr>
              <a:t>)(</a:t>
            </a:r>
            <a:r>
              <a:rPr lang="en-US" altLang="zh-TW" dirty="0" err="1">
                <a:latin typeface="Times New Roman" panose="02020603050405020304" pitchFamily="18" charset="0"/>
                <a:cs typeface="Times New Roman" panose="02020603050405020304" pitchFamily="18" charset="0"/>
              </a:rPr>
              <a:t>Lajunen</a:t>
            </a:r>
            <a:r>
              <a:rPr lang="zh-TW" altLang="en-US" dirty="0">
                <a:latin typeface="Times New Roman" panose="02020603050405020304" pitchFamily="18" charset="0"/>
                <a:cs typeface="Times New Roman" panose="02020603050405020304" pitchFamily="18" charset="0"/>
              </a:rPr>
              <a:t> </a:t>
            </a:r>
            <a:r>
              <a:rPr lang="en-US" altLang="zh-TW" dirty="0" err="1">
                <a:latin typeface="Times New Roman" panose="02020603050405020304" pitchFamily="18" charset="0"/>
                <a:cs typeface="Times New Roman" panose="02020603050405020304" pitchFamily="18" charset="0"/>
              </a:rPr>
              <a:t>te</a:t>
            </a:r>
            <a:r>
              <a:rPr lang="en-US" altLang="zh-TW" dirty="0">
                <a:latin typeface="Times New Roman" panose="02020603050405020304" pitchFamily="18" charset="0"/>
                <a:cs typeface="Times New Roman" panose="02020603050405020304" pitchFamily="18" charset="0"/>
              </a:rPr>
              <a:t> al., 1998 )</a:t>
            </a:r>
            <a:r>
              <a:rPr lang="zh-TW" altLang="en-US" dirty="0">
                <a:latin typeface="Times New Roman" panose="02020603050405020304" pitchFamily="18" charset="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499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第二章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2.</a:t>
            </a:r>
            <a:r>
              <a:rPr lang="zh-TW" altLang="en-US" dirty="0">
                <a:solidFill>
                  <a:srgbClr val="191B0E"/>
                </a:solidFill>
                <a:latin typeface="Franklin Gothic Book" panose="020B0503020102020204"/>
                <a:ea typeface="微軟正黑體" panose="020B0604030504040204" pitchFamily="34" charset="-120"/>
              </a:rPr>
              <a:t>相關文獻</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5" name="內容版面配置區 2">
            <a:extLst>
              <a:ext uri="{FF2B5EF4-FFF2-40B4-BE49-F238E27FC236}">
                <a16:creationId xmlns:a16="http://schemas.microsoft.com/office/drawing/2014/main" id="{C734D8F9-9BF4-4B70-ADCC-2881F691EF0A}"/>
              </a:ext>
            </a:extLst>
          </p:cNvPr>
          <p:cNvSpPr>
            <a:spLocks noGrp="1"/>
          </p:cNvSpPr>
          <p:nvPr>
            <p:ph idx="1"/>
          </p:nvPr>
        </p:nvSpPr>
        <p:spPr>
          <a:xfrm>
            <a:off x="838200" y="1825625"/>
            <a:ext cx="10515600" cy="4351338"/>
          </a:xfrm>
        </p:spPr>
        <p:txBody>
          <a:bodyPr/>
          <a:lstStyle/>
          <a:p>
            <a:r>
              <a:rPr lang="zh-TW" altLang="en-US" dirty="0"/>
              <a:t>社會期望偏差在研究結果不佳時能有較少的解釋，而不是對結果較好時有很好的證明（</a:t>
            </a:r>
            <a:r>
              <a:rPr lang="en-US" altLang="zh-TW" dirty="0"/>
              <a:t>Lindeman &amp;</a:t>
            </a:r>
            <a:r>
              <a:rPr lang="zh-TW" altLang="en-US" dirty="0"/>
              <a:t> </a:t>
            </a:r>
            <a:r>
              <a:rPr lang="en-US" altLang="zh-TW" dirty="0" err="1"/>
              <a:t>Verkasalo</a:t>
            </a:r>
            <a:r>
              <a:rPr lang="en-US" altLang="zh-TW" dirty="0"/>
              <a:t>, 1995 </a:t>
            </a:r>
            <a:r>
              <a:rPr lang="zh-TW" altLang="en-US" dirty="0"/>
              <a:t>）。</a:t>
            </a:r>
            <a:endParaRPr lang="en-US" altLang="zh-TW" dirty="0"/>
          </a:p>
          <a:p>
            <a:r>
              <a:rPr lang="zh-TW" altLang="en-US" dirty="0"/>
              <a:t>使用總里程作為方差分析中的協變量，社會期望對 </a:t>
            </a:r>
            <a:r>
              <a:rPr lang="en-US" altLang="zh-TW" dirty="0"/>
              <a:t>DBQ </a:t>
            </a:r>
            <a:r>
              <a:rPr lang="zh-TW" altLang="en-US" dirty="0"/>
              <a:t>反應的影響相對較小（</a:t>
            </a:r>
            <a:r>
              <a:rPr lang="en-US" altLang="zh-TW" dirty="0" err="1"/>
              <a:t>Lajunen</a:t>
            </a:r>
            <a:r>
              <a:rPr lang="en-US" altLang="zh-TW" dirty="0"/>
              <a:t> &amp; </a:t>
            </a:r>
            <a:r>
              <a:rPr lang="en-US" altLang="zh-TW" dirty="0" err="1"/>
              <a:t>Summala</a:t>
            </a:r>
            <a:r>
              <a:rPr lang="en-US" altLang="zh-TW" dirty="0"/>
              <a:t>,</a:t>
            </a:r>
            <a:r>
              <a:rPr lang="zh-TW" altLang="en-US" dirty="0"/>
              <a:t> </a:t>
            </a:r>
            <a:r>
              <a:rPr lang="en-US" altLang="zh-TW" dirty="0"/>
              <a:t>2003 </a:t>
            </a:r>
            <a:r>
              <a:rPr lang="zh-TW" altLang="en-US" dirty="0"/>
              <a:t>）。</a:t>
            </a:r>
            <a:endParaRPr lang="en-US" altLang="zh-TW" dirty="0"/>
          </a:p>
          <a:p>
            <a:r>
              <a:rPr lang="zh-TW" altLang="en-US" dirty="0"/>
              <a:t>雖然已經有一些研究調查了社會期望反應對 </a:t>
            </a:r>
            <a:r>
              <a:rPr lang="en-US" altLang="zh-TW" dirty="0"/>
              <a:t>DBQ </a:t>
            </a:r>
            <a:r>
              <a:rPr lang="zh-TW" altLang="en-US" dirty="0"/>
              <a:t>的影響，但目前還沒有研究過駕駛焦慮和解決社會期望反應的任何方法（</a:t>
            </a:r>
            <a:r>
              <a:rPr lang="en-US" altLang="zh-TW" dirty="0"/>
              <a:t>Stewart &amp; St. Peter, 2004)</a:t>
            </a:r>
            <a:r>
              <a:rPr lang="zh-TW" altLang="en-US" dirty="0"/>
              <a:t>）。</a:t>
            </a:r>
          </a:p>
        </p:txBody>
      </p:sp>
    </p:spTree>
    <p:extLst>
      <p:ext uri="{BB962C8B-B14F-4D97-AF65-F5344CB8AC3E}">
        <p14:creationId xmlns:p14="http://schemas.microsoft.com/office/powerpoint/2010/main" val="60866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第三章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3.</a:t>
            </a:r>
            <a:r>
              <a:rPr lang="zh-TW" altLang="en-US" dirty="0">
                <a:solidFill>
                  <a:srgbClr val="191B0E"/>
                </a:solidFill>
                <a:latin typeface="Franklin Gothic Book" panose="020B0503020102020204"/>
                <a:ea typeface="微軟正黑體" panose="020B0604030504040204" pitchFamily="34" charset="-120"/>
              </a:rPr>
              <a:t>研究目的</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7FB10426-D36B-4139-B140-F4C67B8E4014}"/>
              </a:ext>
            </a:extLst>
          </p:cNvPr>
          <p:cNvSpPr>
            <a:spLocks noGrp="1"/>
          </p:cNvSpPr>
          <p:nvPr>
            <p:ph idx="1"/>
          </p:nvPr>
        </p:nvSpPr>
        <p:spPr>
          <a:xfrm>
            <a:off x="838200" y="1825625"/>
            <a:ext cx="10515600" cy="4351338"/>
          </a:xfrm>
        </p:spPr>
        <p:txBody>
          <a:bodyPr/>
          <a:lstStyle/>
          <a:p>
            <a:r>
              <a:rPr lang="zh-TW" altLang="en-US" dirty="0"/>
              <a:t>較少的研究調查了一般自我說明的駕駛行為和社會期望所反映的問題。</a:t>
            </a:r>
            <a:endParaRPr lang="en-US" altLang="zh-TW" dirty="0"/>
          </a:p>
          <a:p>
            <a:r>
              <a:rPr lang="en-US" altLang="zh-TW" dirty="0"/>
              <a:t>DRAS </a:t>
            </a:r>
            <a:r>
              <a:rPr lang="zh-TW" altLang="en-US" dirty="0"/>
              <a:t>、</a:t>
            </a:r>
            <a:r>
              <a:rPr lang="en-US" altLang="zh-TW" dirty="0"/>
              <a:t>DBQ</a:t>
            </a:r>
            <a:r>
              <a:rPr lang="zh-TW" altLang="en-US" dirty="0"/>
              <a:t>是否受社會期望所影響。</a:t>
            </a:r>
            <a:endParaRPr lang="en-US" altLang="zh-TW" dirty="0"/>
          </a:p>
          <a:p>
            <a:r>
              <a:rPr lang="zh-TW" altLang="en-US" dirty="0"/>
              <a:t>調查因社會期望所帶來的缺點。</a:t>
            </a:r>
            <a:endParaRPr lang="en-US" altLang="zh-TW" dirty="0"/>
          </a:p>
          <a:p>
            <a:r>
              <a:rPr lang="zh-TW" altLang="en-US" dirty="0"/>
              <a:t>探討解決社會期望反應的方法。</a:t>
            </a:r>
            <a:endParaRPr lang="en-US" altLang="zh-TW" dirty="0"/>
          </a:p>
          <a:p>
            <a:endParaRPr lang="en-US" altLang="zh-TW" dirty="0"/>
          </a:p>
        </p:txBody>
      </p:sp>
    </p:spTree>
    <p:extLst>
      <p:ext uri="{BB962C8B-B14F-4D97-AF65-F5344CB8AC3E}">
        <p14:creationId xmlns:p14="http://schemas.microsoft.com/office/powerpoint/2010/main" val="1658081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a:t>
            </a:r>
            <a:r>
              <a:rPr lang="zh-TW" altLang="en-US" dirty="0">
                <a:solidFill>
                  <a:srgbClr val="191B0E"/>
                </a:solidFill>
                <a:latin typeface="Franklin Gothic Book" panose="020B0503020102020204"/>
                <a:ea typeface="微軟正黑體" panose="020B0604030504040204" pitchFamily="34" charset="-120"/>
              </a:rPr>
              <a:t>方法</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09AAE023-C49C-4D35-BC26-D88BC9864A8B}"/>
              </a:ext>
            </a:extLst>
          </p:cNvPr>
          <p:cNvSpPr>
            <a:spLocks noGrp="1"/>
          </p:cNvSpPr>
          <p:nvPr>
            <p:ph idx="1"/>
          </p:nvPr>
        </p:nvSpPr>
        <p:spPr>
          <a:xfrm>
            <a:off x="838200" y="1825625"/>
            <a:ext cx="10515600" cy="4351338"/>
          </a:xfrm>
        </p:spPr>
        <p:txBody>
          <a:bodyPr/>
          <a:lstStyle/>
          <a:p>
            <a:r>
              <a:rPr lang="zh-TW" altLang="en-US" dirty="0"/>
              <a:t>使用</a:t>
            </a:r>
            <a:r>
              <a:rPr lang="zh-TW" altLang="en-US" dirty="0">
                <a:solidFill>
                  <a:srgbClr val="FF0000"/>
                </a:solidFill>
              </a:rPr>
              <a:t>重複測量設計</a:t>
            </a:r>
            <a:r>
              <a:rPr lang="zh-TW" altLang="en-US" dirty="0"/>
              <a:t>來評估社會期望對</a:t>
            </a:r>
            <a:r>
              <a:rPr lang="zh-TW" altLang="en-US" u="sng" dirty="0"/>
              <a:t>迴避駕駛和騎車量表 </a:t>
            </a:r>
            <a:r>
              <a:rPr lang="en-US" altLang="zh-TW" dirty="0"/>
              <a:t>(DRAS) </a:t>
            </a:r>
            <a:r>
              <a:rPr lang="zh-TW" altLang="en-US" dirty="0"/>
              <a:t>和</a:t>
            </a:r>
            <a:r>
              <a:rPr lang="zh-TW" altLang="en-US" u="sng" dirty="0"/>
              <a:t>駕駛員行為問卷 </a:t>
            </a:r>
            <a:r>
              <a:rPr lang="en-US" altLang="zh-TW" dirty="0"/>
              <a:t>(DBQ) </a:t>
            </a:r>
            <a:r>
              <a:rPr lang="zh-TW" altLang="en-US" dirty="0"/>
              <a:t>的影響。</a:t>
            </a:r>
          </a:p>
        </p:txBody>
      </p:sp>
    </p:spTree>
    <p:extLst>
      <p:ext uri="{BB962C8B-B14F-4D97-AF65-F5344CB8AC3E}">
        <p14:creationId xmlns:p14="http://schemas.microsoft.com/office/powerpoint/2010/main" val="370643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4-1 </a:t>
            </a:r>
            <a:r>
              <a:rPr lang="zh-TW" altLang="en-US" dirty="0">
                <a:solidFill>
                  <a:srgbClr val="191B0E"/>
                </a:solidFill>
                <a:latin typeface="Franklin Gothic Book" panose="020B0503020102020204"/>
                <a:ea typeface="微軟正黑體" panose="020B0604030504040204" pitchFamily="34" charset="-120"/>
              </a:rPr>
              <a:t>受測者</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CF109EAA-183E-4ABF-83EE-5B6B3382D1F5}"/>
              </a:ext>
            </a:extLst>
          </p:cNvPr>
          <p:cNvSpPr>
            <a:spLocks noGrp="1"/>
          </p:cNvSpPr>
          <p:nvPr>
            <p:ph idx="1"/>
          </p:nvPr>
        </p:nvSpPr>
        <p:spPr>
          <a:xfrm>
            <a:off x="838200" y="1825625"/>
            <a:ext cx="10515600" cy="4351338"/>
          </a:xfrm>
        </p:spPr>
        <p:txBody>
          <a:bodyPr/>
          <a:lstStyle/>
          <a:p>
            <a:r>
              <a:rPr lang="zh-TW" altLang="en-US" dirty="0"/>
              <a:t>有 </a:t>
            </a:r>
            <a:r>
              <a:rPr lang="en-US" altLang="zh-TW" dirty="0"/>
              <a:t>307 </a:t>
            </a:r>
            <a:r>
              <a:rPr lang="zh-TW" altLang="en-US" dirty="0"/>
              <a:t>名學生完成了</a:t>
            </a:r>
            <a:r>
              <a:rPr lang="zh-TW" altLang="en-US" u="sng" dirty="0"/>
              <a:t>時間 </a:t>
            </a:r>
            <a:r>
              <a:rPr lang="en-US" altLang="zh-TW" u="sng" dirty="0"/>
              <a:t>1 </a:t>
            </a:r>
            <a:r>
              <a:rPr lang="zh-TW" altLang="en-US" u="sng" dirty="0"/>
              <a:t>問卷</a:t>
            </a:r>
            <a:r>
              <a:rPr lang="zh-TW" altLang="en-US" dirty="0"/>
              <a:t>，且</a:t>
            </a:r>
            <a:r>
              <a:rPr lang="en-US" altLang="zh-TW" dirty="0"/>
              <a:t>228 </a:t>
            </a:r>
            <a:r>
              <a:rPr lang="zh-TW" altLang="en-US" dirty="0"/>
              <a:t>名學生繼續完成了</a:t>
            </a:r>
            <a:r>
              <a:rPr lang="zh-TW" altLang="en-US" u="sng" dirty="0"/>
              <a:t>時間 </a:t>
            </a:r>
            <a:r>
              <a:rPr lang="en-US" altLang="zh-TW" u="sng" dirty="0"/>
              <a:t>2 </a:t>
            </a:r>
            <a:r>
              <a:rPr lang="zh-TW" altLang="en-US" u="sng" dirty="0"/>
              <a:t>問卷</a:t>
            </a:r>
            <a:r>
              <a:rPr lang="zh-TW" altLang="en-US" dirty="0"/>
              <a:t>。在 </a:t>
            </a:r>
            <a:r>
              <a:rPr lang="en-US" altLang="zh-TW" dirty="0"/>
              <a:t>228 </a:t>
            </a:r>
            <a:r>
              <a:rPr lang="zh-TW" altLang="en-US" dirty="0"/>
              <a:t>名學生中，近 </a:t>
            </a:r>
            <a:r>
              <a:rPr lang="en-US" altLang="zh-TW" dirty="0"/>
              <a:t>65% </a:t>
            </a:r>
            <a:r>
              <a:rPr lang="zh-TW" altLang="en-US" dirty="0"/>
              <a:t>是女性 </a:t>
            </a:r>
            <a:r>
              <a:rPr lang="en-US" altLang="zh-TW" dirty="0"/>
              <a:t>( n  =  147)</a:t>
            </a:r>
            <a:r>
              <a:rPr lang="zh-TW" altLang="en-US" dirty="0"/>
              <a:t>，平均年齡為 </a:t>
            </a:r>
            <a:r>
              <a:rPr lang="en-US" altLang="zh-TW" dirty="0"/>
              <a:t>24 </a:t>
            </a:r>
            <a:r>
              <a:rPr lang="zh-TW" altLang="en-US" dirty="0"/>
              <a:t>歲 </a:t>
            </a:r>
            <a:r>
              <a:rPr lang="en-US" altLang="zh-TW" dirty="0"/>
              <a:t>( SD  =  8)</a:t>
            </a:r>
            <a:r>
              <a:rPr lang="zh-TW" altLang="en-US" dirty="0"/>
              <a:t>。參與者平均持有駕照 </a:t>
            </a:r>
            <a:r>
              <a:rPr lang="en-US" altLang="zh-TW" dirty="0"/>
              <a:t>7.2 </a:t>
            </a:r>
            <a:r>
              <a:rPr lang="zh-TW" altLang="en-US" dirty="0"/>
              <a:t>年（</a:t>
            </a:r>
            <a:r>
              <a:rPr lang="en-US" altLang="zh-TW" dirty="0"/>
              <a:t>SD  = 7.6</a:t>
            </a:r>
            <a:r>
              <a:rPr lang="zh-TW" altLang="en-US" dirty="0"/>
              <a:t>）。</a:t>
            </a:r>
          </a:p>
        </p:txBody>
      </p:sp>
    </p:spTree>
    <p:extLst>
      <p:ext uri="{BB962C8B-B14F-4D97-AF65-F5344CB8AC3E}">
        <p14:creationId xmlns:p14="http://schemas.microsoft.com/office/powerpoint/2010/main" val="226104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611389" y="340822"/>
            <a:ext cx="3749040" cy="461665"/>
          </a:xfrm>
          <a:prstGeom prst="rect">
            <a:avLst/>
          </a:prstGeom>
          <a:noFill/>
        </p:spPr>
        <p:txBody>
          <a:bodyPr wrap="square" rtlCol="0">
            <a:spAutoFit/>
          </a:bodyPr>
          <a:lstStyle/>
          <a:p>
            <a:pPr algn="r"/>
            <a:r>
              <a:rPr lang="zh-TW" altLang="en-US" sz="2400" b="1" spc="600" dirty="0">
                <a:solidFill>
                  <a:srgbClr val="F19D00"/>
                </a:solidFill>
                <a:latin typeface="微軟正黑體" panose="020B0604030504040204" pitchFamily="34" charset="-120"/>
                <a:ea typeface="微軟正黑體" panose="020B0604030504040204" pitchFamily="34" charset="-120"/>
              </a:rPr>
              <a:t>第四章</a:t>
            </a:r>
          </a:p>
        </p:txBody>
      </p:sp>
      <p:sp>
        <p:nvSpPr>
          <p:cNvPr id="8" name="標題 1">
            <a:extLst>
              <a:ext uri="{FF2B5EF4-FFF2-40B4-BE49-F238E27FC236}">
                <a16:creationId xmlns:a16="http://schemas.microsoft.com/office/drawing/2014/main" id="{A664ABB1-648D-48E1-A3D6-1C753578CF3D}"/>
              </a:ext>
            </a:extLst>
          </p:cNvPr>
          <p:cNvSpPr txBox="1">
            <a:spLocks/>
          </p:cNvSpPr>
          <p:nvPr/>
        </p:nvSpPr>
        <p:spPr>
          <a:xfrm>
            <a:off x="1371600" y="68580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lvl="0">
              <a:defRPr/>
            </a:pPr>
            <a:r>
              <a:rPr lang="en-US" altLang="zh-TW" dirty="0">
                <a:solidFill>
                  <a:srgbClr val="191B0E"/>
                </a:solidFill>
                <a:latin typeface="Franklin Gothic Book" panose="020B0503020102020204"/>
                <a:ea typeface="微軟正黑體" panose="020B0604030504040204" pitchFamily="34" charset="-120"/>
              </a:rPr>
              <a:t>4-2 </a:t>
            </a:r>
            <a:r>
              <a:rPr lang="zh-TW" altLang="en-US" dirty="0">
                <a:solidFill>
                  <a:srgbClr val="191B0E"/>
                </a:solidFill>
                <a:latin typeface="Franklin Gothic Book" panose="020B0503020102020204"/>
                <a:ea typeface="微軟正黑體" panose="020B0604030504040204" pitchFamily="34" charset="-120"/>
              </a:rPr>
              <a:t>受測者工作</a:t>
            </a:r>
            <a:br>
              <a:rPr kumimoji="0" lang="en-US" altLang="zh-TW"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rPr>
            </a:br>
            <a:endParaRPr kumimoji="0" lang="zh-TW" altLang="en-US" sz="4400" b="0" i="0" u="none" strike="noStrike" kern="1200" cap="none" spc="0" normalizeH="0" baseline="0" noProof="0" dirty="0">
              <a:ln>
                <a:noFill/>
              </a:ln>
              <a:solidFill>
                <a:srgbClr val="191B0E"/>
              </a:solidFill>
              <a:effectLst/>
              <a:uLnTx/>
              <a:uFillTx/>
              <a:latin typeface="Franklin Gothic Book" panose="020B0503020102020204"/>
              <a:ea typeface="微軟正黑體" panose="020B0604030504040204" pitchFamily="34" charset="-120"/>
              <a:cs typeface="+mj-cs"/>
            </a:endParaRPr>
          </a:p>
        </p:txBody>
      </p:sp>
      <p:sp>
        <p:nvSpPr>
          <p:cNvPr id="4" name="內容版面配置區 2">
            <a:extLst>
              <a:ext uri="{FF2B5EF4-FFF2-40B4-BE49-F238E27FC236}">
                <a16:creationId xmlns:a16="http://schemas.microsoft.com/office/drawing/2014/main" id="{F255D4CE-2D41-4A3B-AF78-5DFCA169EBAE}"/>
              </a:ext>
            </a:extLst>
          </p:cNvPr>
          <p:cNvSpPr>
            <a:spLocks noGrp="1"/>
          </p:cNvSpPr>
          <p:nvPr>
            <p:ph idx="1"/>
          </p:nvPr>
        </p:nvSpPr>
        <p:spPr>
          <a:xfrm>
            <a:off x="838200" y="1825625"/>
            <a:ext cx="10515600" cy="4351338"/>
          </a:xfrm>
        </p:spPr>
        <p:txBody>
          <a:bodyPr/>
          <a:lstStyle/>
          <a:p>
            <a:r>
              <a:rPr lang="zh-TW" altLang="en-US" dirty="0"/>
              <a:t>參加的人被要求完成兩份問卷，第一次課堂上（時間 </a:t>
            </a:r>
            <a:r>
              <a:rPr lang="en-US" altLang="zh-TW" dirty="0"/>
              <a:t>1</a:t>
            </a:r>
            <a:r>
              <a:rPr lang="zh-TW" altLang="en-US" dirty="0"/>
              <a:t>：公共環境），第二次在 </a:t>
            </a:r>
            <a:r>
              <a:rPr lang="en-US" altLang="zh-TW" dirty="0"/>
              <a:t>2 </a:t>
            </a:r>
            <a:r>
              <a:rPr lang="zh-TW" altLang="en-US" dirty="0"/>
              <a:t>個月後在自己的家中（時間 </a:t>
            </a:r>
            <a:r>
              <a:rPr lang="en-US" altLang="zh-TW" dirty="0"/>
              <a:t>2</a:t>
            </a:r>
            <a:r>
              <a:rPr lang="zh-TW" altLang="en-US" dirty="0"/>
              <a:t>：私人環境）。</a:t>
            </a:r>
            <a:endParaRPr lang="en-US" altLang="zh-TW" dirty="0"/>
          </a:p>
          <a:p>
            <a:r>
              <a:rPr lang="zh-TW" altLang="en-US" dirty="0"/>
              <a:t>參與者完成了一份 </a:t>
            </a:r>
            <a:r>
              <a:rPr lang="en-US" altLang="zh-TW" dirty="0"/>
              <a:t>6 </a:t>
            </a:r>
            <a:r>
              <a:rPr lang="zh-TW" altLang="en-US" dirty="0"/>
              <a:t>頁的調查問卷，詢問人口資料（年齡、性別、去年駕駛的公里數、當前汽車駕駛執照的狀態以及過去一年中的駕駛事故和事故） ，並包括</a:t>
            </a:r>
            <a:r>
              <a:rPr lang="zh-TW" altLang="en-US" b="1" dirty="0"/>
              <a:t>自我報告量表</a:t>
            </a:r>
            <a:r>
              <a:rPr lang="zh-TW" altLang="en-US" dirty="0"/>
              <a:t>。</a:t>
            </a:r>
          </a:p>
        </p:txBody>
      </p:sp>
    </p:spTree>
    <p:extLst>
      <p:ext uri="{BB962C8B-B14F-4D97-AF65-F5344CB8AC3E}">
        <p14:creationId xmlns:p14="http://schemas.microsoft.com/office/powerpoint/2010/main" val="2013811633"/>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TotalTime>
  <Words>2454</Words>
  <Application>Microsoft Office PowerPoint</Application>
  <PresentationFormat>寬螢幕</PresentationFormat>
  <Paragraphs>125</Paragraphs>
  <Slides>19</Slides>
  <Notes>12</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19</vt:i4>
      </vt:variant>
    </vt:vector>
  </HeadingPairs>
  <TitlesOfParts>
    <vt:vector size="28" baseType="lpstr">
      <vt:lpstr>NexusSerif</vt:lpstr>
      <vt:lpstr>微軟正黑體</vt:lpstr>
      <vt:lpstr>新細明體</vt:lpstr>
      <vt:lpstr>Arial</vt:lpstr>
      <vt:lpstr>Calibri</vt:lpstr>
      <vt:lpstr>Calibri Light</vt:lpstr>
      <vt:lpstr>Franklin Gothic Book</vt:lpstr>
      <vt:lpstr>Times New Roman</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Windows 使用者</dc:creator>
  <cp:lastModifiedBy>user</cp:lastModifiedBy>
  <cp:revision>120</cp:revision>
  <dcterms:created xsi:type="dcterms:W3CDTF">2019-02-23T02:26:51Z</dcterms:created>
  <dcterms:modified xsi:type="dcterms:W3CDTF">2021-12-02T05:55:06Z</dcterms:modified>
</cp:coreProperties>
</file>